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8" r:id="rId6"/>
    <p:sldId id="309" r:id="rId7"/>
    <p:sldId id="311" r:id="rId8"/>
    <p:sldId id="312" r:id="rId9"/>
    <p:sldId id="313" r:id="rId10"/>
    <p:sldId id="314" r:id="rId11"/>
    <p:sldId id="315" r:id="rId12"/>
    <p:sldId id="316" r:id="rId13"/>
    <p:sldId id="317" r:id="rId14"/>
    <p:sldId id="318" r:id="rId15"/>
    <p:sldId id="319" r:id="rId16"/>
    <p:sldId id="320" r:id="rId17"/>
    <p:sldId id="321" r:id="rId18"/>
    <p:sldId id="322" r:id="rId19"/>
    <p:sldId id="324" r:id="rId20"/>
    <p:sldId id="325" r:id="rId21"/>
    <p:sldId id="326" r:id="rId22"/>
    <p:sldId id="327" r:id="rId23"/>
    <p:sldId id="323" r:id="rId24"/>
    <p:sldId id="310"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1" r:id="rId38"/>
    <p:sldId id="342" r:id="rId39"/>
    <p:sldId id="340" r:id="rId40"/>
    <p:sldId id="343" r:id="rId41"/>
    <p:sldId id="344" r:id="rId42"/>
    <p:sldId id="345" r:id="rId43"/>
    <p:sldId id="347" r:id="rId44"/>
    <p:sldId id="346" r:id="rId45"/>
    <p:sldId id="348" r:id="rId46"/>
    <p:sldId id="349" r:id="rId47"/>
    <p:sldId id="350" r:id="rId48"/>
    <p:sldId id="351" r:id="rId49"/>
    <p:sldId id="35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custT="1"/>
      <dgm:spPr/>
      <dgm:t>
        <a:bodyPr/>
        <a:lstStyle/>
        <a:p>
          <a:pPr>
            <a:lnSpc>
              <a:spcPct val="100000"/>
            </a:lnSpc>
            <a:defRPr cap="all"/>
          </a:pPr>
          <a:r>
            <a:rPr lang="en-US" sz="2000" dirty="0">
              <a:latin typeface="Arial" panose="020B0604020202020204" pitchFamily="34" charset="0"/>
              <a:cs typeface="Arial" panose="020B0604020202020204" pitchFamily="34" charset="0"/>
            </a:rPr>
            <a:t>How to use lumen</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custT="1"/>
      <dgm:spPr/>
      <dgm:t>
        <a:bodyPr/>
        <a:lstStyle/>
        <a:p>
          <a:pPr>
            <a:lnSpc>
              <a:spcPct val="100000"/>
            </a:lnSpc>
            <a:defRPr cap="all"/>
          </a:pPr>
          <a:r>
            <a:rPr lang="en-US" sz="2000" dirty="0">
              <a:latin typeface="Arial" panose="020B0604020202020204" pitchFamily="34" charset="0"/>
              <a:cs typeface="Arial" panose="020B0604020202020204" pitchFamily="34" charset="0"/>
            </a:rPr>
            <a:t>DBMS</a:t>
          </a:r>
          <a:r>
            <a:rPr lang="en-US" sz="2000" baseline="0" dirty="0">
              <a:latin typeface="Arial" panose="020B0604020202020204" pitchFamily="34" charset="0"/>
              <a:cs typeface="Arial" panose="020B0604020202020204" pitchFamily="34" charset="0"/>
            </a:rPr>
            <a:t> -MYSQL</a:t>
          </a:r>
          <a:endParaRPr lang="en-US" sz="2000" dirty="0">
            <a:latin typeface="Arial" panose="020B0604020202020204" pitchFamily="34" charset="0"/>
            <a:cs typeface="Arial" panose="020B0604020202020204" pitchFamily="34" charset="0"/>
          </a:endParaRP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4F61E917-8C46-415C-9D47-0A224C29BF66}">
      <dgm:prSet custT="1"/>
      <dgm:spPr/>
      <dgm:t>
        <a:bodyPr/>
        <a:lstStyle/>
        <a:p>
          <a:pPr>
            <a:lnSpc>
              <a:spcPct val="100000"/>
            </a:lnSpc>
          </a:pPr>
          <a:r>
            <a:rPr lang="en-IN" sz="2000" b="0" i="0" dirty="0">
              <a:latin typeface="Arial" panose="020B0604020202020204" pitchFamily="34" charset="0"/>
              <a:cs typeface="Arial" panose="020B0604020202020204" pitchFamily="34" charset="0"/>
            </a:rPr>
            <a:t>NoSQL - MongoDB</a:t>
          </a:r>
          <a:endParaRPr lang="en-US" sz="2000" dirty="0">
            <a:latin typeface="Arial" panose="020B0604020202020204" pitchFamily="34" charset="0"/>
            <a:cs typeface="Arial" panose="020B0604020202020204" pitchFamily="34" charset="0"/>
          </a:endParaRPr>
        </a:p>
      </dgm:t>
    </dgm:pt>
    <dgm:pt modelId="{F1B3142F-FAFD-4FBA-B31C-F24BDF427788}" type="parTrans" cxnId="{56A79E59-F52C-44E2-B415-C228E5545FFC}">
      <dgm:prSet/>
      <dgm:spPr/>
      <dgm:t>
        <a:bodyPr/>
        <a:lstStyle/>
        <a:p>
          <a:endParaRPr lang="en-IN"/>
        </a:p>
      </dgm:t>
    </dgm:pt>
    <dgm:pt modelId="{3080B40A-C6B9-4193-B731-7E699152164A}" type="sibTrans" cxnId="{56A79E59-F52C-44E2-B415-C228E5545FFC}">
      <dgm:prSet/>
      <dgm:spPr/>
      <dgm:t>
        <a:bodyPr/>
        <a:lstStyle/>
        <a:p>
          <a:endParaRPr lang="en-IN"/>
        </a:p>
      </dgm:t>
    </dgm:pt>
    <dgm:pt modelId="{6D7110EB-308B-468F-A248-91B4E05CB9C5}">
      <dgm:prSet custT="1"/>
      <dgm:spPr/>
      <dgm:t>
        <a:bodyPr/>
        <a:lstStyle/>
        <a:p>
          <a:pPr>
            <a:lnSpc>
              <a:spcPct val="100000"/>
            </a:lnSpc>
            <a:defRPr cap="all"/>
          </a:pPr>
          <a:r>
            <a:rPr lang="en-US" sz="2000" dirty="0">
              <a:latin typeface="Arial" panose="020B0604020202020204" pitchFamily="34" charset="0"/>
              <a:cs typeface="Arial" panose="020B0604020202020204" pitchFamily="34" charset="0"/>
            </a:rPr>
            <a:t>SDLC STAGES AGILE METHOD</a:t>
          </a:r>
        </a:p>
      </dgm:t>
    </dgm:pt>
    <dgm:pt modelId="{89CF6C56-BF6E-4D2C-90E0-54A89B1EC8DC}" type="parTrans" cxnId="{492B64F9-AD5D-4608-B6C7-27FDA2B6D563}">
      <dgm:prSet/>
      <dgm:spPr/>
      <dgm:t>
        <a:bodyPr/>
        <a:lstStyle/>
        <a:p>
          <a:endParaRPr lang="en-IN"/>
        </a:p>
      </dgm:t>
    </dgm:pt>
    <dgm:pt modelId="{4AB2C677-401B-44A6-B51A-FBACFB1CE5DD}" type="sibTrans" cxnId="{492B64F9-AD5D-4608-B6C7-27FDA2B6D563}">
      <dgm:prSet/>
      <dgm:spPr/>
      <dgm:t>
        <a:bodyPr/>
        <a:lstStyle/>
        <a:p>
          <a:endParaRPr lang="en-IN"/>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4"/>
      <dgm:spPr>
        <a:prstGeom prst="ellipse">
          <a:avLst/>
        </a:prstGeom>
      </dgm:spPr>
    </dgm:pt>
    <dgm:pt modelId="{8FA2F131-CD01-4CBD-B7A5-1B9B5E7F0402}" type="pres">
      <dgm:prSet presAssocID="{40FC4FFE-8987-4A26-B7F4-8A516F18ADAE}"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4">
        <dgm:presLayoutVars>
          <dgm:chMax val="1"/>
          <dgm:chPref val="1"/>
        </dgm:presLayoutVars>
      </dgm:prSet>
      <dgm:spPr/>
    </dgm:pt>
    <dgm:pt modelId="{5AB3C10D-885E-4522-AB39-7ED4318D191A}" type="pres">
      <dgm:prSet presAssocID="{5B62599A-5C9B-48E7-896E-EA782AC60C8B}" presName="sibTrans" presStyleCnt="0"/>
      <dgm:spPr/>
    </dgm:pt>
    <dgm:pt modelId="{5D7592D2-EB61-4862-9260-48DFD58D6325}" type="pres">
      <dgm:prSet presAssocID="{6D7110EB-308B-468F-A248-91B4E05CB9C5}" presName="compNode" presStyleCnt="0"/>
      <dgm:spPr/>
    </dgm:pt>
    <dgm:pt modelId="{03F8D50B-35FB-41A4-8A81-311E539BDD95}" type="pres">
      <dgm:prSet presAssocID="{6D7110EB-308B-468F-A248-91B4E05CB9C5}" presName="iconBgRect" presStyleLbl="bgShp" presStyleIdx="1" presStyleCnt="4"/>
      <dgm:spPr>
        <a:prstGeom prst="round2DiagRect">
          <a:avLst>
            <a:gd name="adj1" fmla="val 29727"/>
            <a:gd name="adj2" fmla="val 0"/>
          </a:avLst>
        </a:prstGeom>
      </dgm:spPr>
    </dgm:pt>
    <dgm:pt modelId="{56529ADE-EA2B-4B76-BE68-CFBB0449279C}" type="pres">
      <dgm:prSet presAssocID="{6D7110EB-308B-468F-A248-91B4E05CB9C5}" presName="iconRect" presStyleLbl="node1" presStyleIdx="1" presStyleCnt="4"/>
      <dgm:spPr/>
    </dgm:pt>
    <dgm:pt modelId="{BF3CCDEA-A8BD-4115-8277-B48CA638A3E3}" type="pres">
      <dgm:prSet presAssocID="{6D7110EB-308B-468F-A248-91B4E05CB9C5}" presName="spaceRect" presStyleCnt="0"/>
      <dgm:spPr/>
    </dgm:pt>
    <dgm:pt modelId="{AC9A8915-666F-4968-BB3E-29968111DA09}" type="pres">
      <dgm:prSet presAssocID="{6D7110EB-308B-468F-A248-91B4E05CB9C5}" presName="textRect" presStyleLbl="revTx" presStyleIdx="1" presStyleCnt="4">
        <dgm:presLayoutVars>
          <dgm:chMax val="1"/>
          <dgm:chPref val="1"/>
        </dgm:presLayoutVars>
      </dgm:prSet>
      <dgm:spPr/>
    </dgm:pt>
    <dgm:pt modelId="{CBA31EFF-26A9-4AEA-B053-0641BD896C18}" type="pres">
      <dgm:prSet presAssocID="{4AB2C677-401B-44A6-B51A-FBACFB1CE5DD}"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2" presStyleCnt="4"/>
      <dgm:spPr>
        <a:prstGeom prst="ellipse">
          <a:avLst/>
        </a:prstGeom>
      </dgm:spPr>
    </dgm:pt>
    <dgm:pt modelId="{E94F35BC-9C76-400A-BBCA-0032259E2E5A}" type="pres">
      <dgm:prSet presAssocID="{49225C73-1633-42F1-AB3B-7CB183E5F8B8}"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2" presStyleCnt="4">
        <dgm:presLayoutVars>
          <dgm:chMax val="1"/>
          <dgm:chPref val="1"/>
        </dgm:presLayoutVars>
      </dgm:prSet>
      <dgm:spPr/>
    </dgm:pt>
    <dgm:pt modelId="{4DF9E2A3-A0A8-4E05-8ECB-60349B41C7C8}" type="pres">
      <dgm:prSet presAssocID="{9646853A-8964-4519-A5B1-0B7D18B2983D}" presName="sibTrans" presStyleCnt="0"/>
      <dgm:spPr/>
    </dgm:pt>
    <dgm:pt modelId="{DBB5B022-9C05-4DAC-B6E7-A53AF60CB964}" type="pres">
      <dgm:prSet presAssocID="{4F61E917-8C46-415C-9D47-0A224C29BF66}" presName="compNode" presStyleCnt="0"/>
      <dgm:spPr/>
    </dgm:pt>
    <dgm:pt modelId="{C5AF85D1-47B9-437D-BC64-07C38DFEE17F}" type="pres">
      <dgm:prSet presAssocID="{4F61E917-8C46-415C-9D47-0A224C29BF66}" presName="iconBgRect" presStyleLbl="bgShp" presStyleIdx="3" presStyleCnt="4"/>
      <dgm:spPr>
        <a:prstGeom prst="round2DiagRect">
          <a:avLst>
            <a:gd name="adj1" fmla="val 29727"/>
            <a:gd name="adj2" fmla="val 0"/>
          </a:avLst>
        </a:prstGeom>
      </dgm:spPr>
    </dgm:pt>
    <dgm:pt modelId="{30824379-C4E8-4150-8DBD-AAAB49FFDDC9}" type="pres">
      <dgm:prSet presAssocID="{4F61E917-8C46-415C-9D47-0A224C29BF66}"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topwatch"/>
        </a:ext>
      </dgm:extLst>
    </dgm:pt>
    <dgm:pt modelId="{6D498910-587E-4920-A3C9-B3F9583BC425}" type="pres">
      <dgm:prSet presAssocID="{4F61E917-8C46-415C-9D47-0A224C29BF66}" presName="spaceRect" presStyleCnt="0"/>
      <dgm:spPr/>
    </dgm:pt>
    <dgm:pt modelId="{8A9C32C2-5B2D-48C1-AB44-46432EED10A3}" type="pres">
      <dgm:prSet presAssocID="{4F61E917-8C46-415C-9D47-0A224C29BF66}" presName="textRect" presStyleLbl="revTx" presStyleIdx="3" presStyleCnt="4" custScaleY="113868">
        <dgm:presLayoutVars>
          <dgm:chMax val="1"/>
          <dgm:chPref val="1"/>
        </dgm:presLayoutVars>
      </dgm:prSet>
      <dgm:spPr/>
    </dgm:pt>
  </dgm:ptLst>
  <dgm:cxnLst>
    <dgm:cxn modelId="{A9154303-8225-4248-91DC-1B0156A35F07}" srcId="{01A66772-F185-4D58-B8BB-E9370D7A7A2B}" destId="{49225C73-1633-42F1-AB3B-7CB183E5F8B8}" srcOrd="2"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56A79E59-F52C-44E2-B415-C228E5545FFC}" srcId="{01A66772-F185-4D58-B8BB-E9370D7A7A2B}" destId="{4F61E917-8C46-415C-9D47-0A224C29BF66}" srcOrd="3" destOrd="0" parTransId="{F1B3142F-FAFD-4FBA-B31C-F24BDF427788}" sibTransId="{3080B40A-C6B9-4193-B731-7E699152164A}"/>
    <dgm:cxn modelId="{A85983B4-FADF-419C-BC71-B5F0871C3055}" type="presOf" srcId="{40FC4FFE-8987-4A26-B7F4-8A516F18ADAE}" destId="{08F4E96D-0DB6-4476-8C51-7CC7EC2F227B}" srcOrd="0" destOrd="0" presId="urn:microsoft.com/office/officeart/2018/5/layout/IconLeafLabelList"/>
    <dgm:cxn modelId="{308C30F5-32A1-47E0-A3FF-1931A0C027D3}" type="presOf" srcId="{4F61E917-8C46-415C-9D47-0A224C29BF66}" destId="{8A9C32C2-5B2D-48C1-AB44-46432EED10A3}" srcOrd="0" destOrd="0" presId="urn:microsoft.com/office/officeart/2018/5/layout/IconLeafLabelList"/>
    <dgm:cxn modelId="{9D8FAFF6-B895-40E8-8364-F5436B306077}" type="presOf" srcId="{6D7110EB-308B-468F-A248-91B4E05CB9C5}" destId="{AC9A8915-666F-4968-BB3E-29968111DA09}" srcOrd="0" destOrd="0" presId="urn:microsoft.com/office/officeart/2018/5/layout/IconLeafLabelList"/>
    <dgm:cxn modelId="{492B64F9-AD5D-4608-B6C7-27FDA2B6D563}" srcId="{01A66772-F185-4D58-B8BB-E9370D7A7A2B}" destId="{6D7110EB-308B-468F-A248-91B4E05CB9C5}" srcOrd="1" destOrd="0" parTransId="{89CF6C56-BF6E-4D2C-90E0-54A89B1EC8DC}" sibTransId="{4AB2C677-401B-44A6-B51A-FBACFB1CE5DD}"/>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8ADC6BBA-1268-4B58-9581-A3B69D8CB0C7}" type="presParOf" srcId="{B6056BFB-47D7-4C5F-BA11-2CB63C56A52D}" destId="{5D7592D2-EB61-4862-9260-48DFD58D6325}" srcOrd="2" destOrd="0" presId="urn:microsoft.com/office/officeart/2018/5/layout/IconLeafLabelList"/>
    <dgm:cxn modelId="{21017828-7C08-470A-ACCE-6DA60F3D26A9}" type="presParOf" srcId="{5D7592D2-EB61-4862-9260-48DFD58D6325}" destId="{03F8D50B-35FB-41A4-8A81-311E539BDD95}" srcOrd="0" destOrd="0" presId="urn:microsoft.com/office/officeart/2018/5/layout/IconLeafLabelList"/>
    <dgm:cxn modelId="{99BE422C-89C7-441D-867B-B8E531A5F612}" type="presParOf" srcId="{5D7592D2-EB61-4862-9260-48DFD58D6325}" destId="{56529ADE-EA2B-4B76-BE68-CFBB0449279C}" srcOrd="1" destOrd="0" presId="urn:microsoft.com/office/officeart/2018/5/layout/IconLeafLabelList"/>
    <dgm:cxn modelId="{E45C6E27-D06F-4F34-A569-63D2F6F2921C}" type="presParOf" srcId="{5D7592D2-EB61-4862-9260-48DFD58D6325}" destId="{BF3CCDEA-A8BD-4115-8277-B48CA638A3E3}" srcOrd="2" destOrd="0" presId="urn:microsoft.com/office/officeart/2018/5/layout/IconLeafLabelList"/>
    <dgm:cxn modelId="{B1DF3983-0CDB-462B-B758-4C2FFD2AFB9B}" type="presParOf" srcId="{5D7592D2-EB61-4862-9260-48DFD58D6325}" destId="{AC9A8915-666F-4968-BB3E-29968111DA09}" srcOrd="3" destOrd="0" presId="urn:microsoft.com/office/officeart/2018/5/layout/IconLeafLabelList"/>
    <dgm:cxn modelId="{282CD12D-4EDA-4BC1-B935-47D7733A1023}" type="presParOf" srcId="{B6056BFB-47D7-4C5F-BA11-2CB63C56A52D}" destId="{CBA31EFF-26A9-4AEA-B053-0641BD896C18}" srcOrd="3" destOrd="0" presId="urn:microsoft.com/office/officeart/2018/5/layout/IconLeafLabelList"/>
    <dgm:cxn modelId="{B0B5B21A-5ADD-4500-9A67-9B26AF543EBA}" type="presParOf" srcId="{B6056BFB-47D7-4C5F-BA11-2CB63C56A52D}" destId="{2F278BF9-E1B2-4A1C-B065-C19A7B904219}" srcOrd="4"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 modelId="{E9E2D8FB-E5BE-4275-961F-A4B7EEC52D28}" type="presParOf" srcId="{B6056BFB-47D7-4C5F-BA11-2CB63C56A52D}" destId="{4DF9E2A3-A0A8-4E05-8ECB-60349B41C7C8}" srcOrd="5" destOrd="0" presId="urn:microsoft.com/office/officeart/2018/5/layout/IconLeafLabelList"/>
    <dgm:cxn modelId="{CA9BAADF-A1BE-4716-957E-64851FE2BE95}" type="presParOf" srcId="{B6056BFB-47D7-4C5F-BA11-2CB63C56A52D}" destId="{DBB5B022-9C05-4DAC-B6E7-A53AF60CB964}" srcOrd="6" destOrd="0" presId="urn:microsoft.com/office/officeart/2018/5/layout/IconLeafLabelList"/>
    <dgm:cxn modelId="{8D96E1DD-4102-4A9E-9634-BB43426205A5}" type="presParOf" srcId="{DBB5B022-9C05-4DAC-B6E7-A53AF60CB964}" destId="{C5AF85D1-47B9-437D-BC64-07C38DFEE17F}" srcOrd="0" destOrd="0" presId="urn:microsoft.com/office/officeart/2018/5/layout/IconLeafLabelList"/>
    <dgm:cxn modelId="{0007DDD1-361D-426F-AD7A-82EBF0AFC702}" type="presParOf" srcId="{DBB5B022-9C05-4DAC-B6E7-A53AF60CB964}" destId="{30824379-C4E8-4150-8DBD-AAAB49FFDDC9}" srcOrd="1" destOrd="0" presId="urn:microsoft.com/office/officeart/2018/5/layout/IconLeafLabelList"/>
    <dgm:cxn modelId="{C67407CB-0124-409F-92A4-8E767666638B}" type="presParOf" srcId="{DBB5B022-9C05-4DAC-B6E7-A53AF60CB964}" destId="{6D498910-587E-4920-A3C9-B3F9583BC425}" srcOrd="2" destOrd="0" presId="urn:microsoft.com/office/officeart/2018/5/layout/IconLeafLabelList"/>
    <dgm:cxn modelId="{F57FF73A-52C9-437B-8492-09ED437BF464}" type="presParOf" srcId="{DBB5B022-9C05-4DAC-B6E7-A53AF60CB964}" destId="{8A9C32C2-5B2D-48C1-AB44-46432EED10A3}"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custT="1"/>
      <dgm:spPr/>
      <dgm:t>
        <a:bodyPr/>
        <a:lstStyle/>
        <a:p>
          <a:pPr>
            <a:lnSpc>
              <a:spcPct val="100000"/>
            </a:lnSpc>
            <a:defRPr cap="all"/>
          </a:pPr>
          <a:r>
            <a:rPr lang="en-US" sz="3200" dirty="0">
              <a:latin typeface="Arial" panose="020B0604020202020204" pitchFamily="34" charset="0"/>
              <a:cs typeface="Arial" panose="020B0604020202020204" pitchFamily="34" charset="0"/>
            </a:rPr>
            <a:t>Java oops</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custT="1"/>
      <dgm:spPr/>
      <dgm:t>
        <a:bodyPr/>
        <a:lstStyle/>
        <a:p>
          <a:pPr>
            <a:lnSpc>
              <a:spcPct val="100000"/>
            </a:lnSpc>
            <a:defRPr cap="all"/>
          </a:pPr>
          <a:r>
            <a:rPr lang="en-US" sz="3200" dirty="0">
              <a:latin typeface="Arial" panose="020B0604020202020204" pitchFamily="34" charset="0"/>
              <a:cs typeface="Arial" panose="020B0604020202020204" pitchFamily="34" charset="0"/>
            </a:rPr>
            <a:t>JAVA</a:t>
          </a:r>
          <a:r>
            <a:rPr lang="en-US" sz="3200" baseline="0" dirty="0">
              <a:latin typeface="Arial" panose="020B0604020202020204" pitchFamily="34" charset="0"/>
              <a:cs typeface="Arial" panose="020B0604020202020204" pitchFamily="34" charset="0"/>
            </a:rPr>
            <a:t> </a:t>
          </a:r>
          <a:r>
            <a:rPr lang="en-US" sz="3200" baseline="0" dirty="0" err="1">
              <a:latin typeface="Arial" panose="020B0604020202020204" pitchFamily="34" charset="0"/>
              <a:cs typeface="Arial" panose="020B0604020202020204" pitchFamily="34" charset="0"/>
            </a:rPr>
            <a:t>LoMBOK</a:t>
          </a:r>
          <a:endParaRPr lang="en-US" sz="3200" dirty="0">
            <a:latin typeface="Arial" panose="020B0604020202020204" pitchFamily="34" charset="0"/>
            <a:cs typeface="Arial" panose="020B0604020202020204" pitchFamily="34" charset="0"/>
          </a:endParaRP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custT="1"/>
      <dgm:spPr/>
      <dgm:t>
        <a:bodyPr/>
        <a:lstStyle/>
        <a:p>
          <a:pPr>
            <a:lnSpc>
              <a:spcPct val="100000"/>
            </a:lnSpc>
            <a:defRPr cap="all"/>
          </a:pPr>
          <a:r>
            <a:rPr lang="en-US" sz="3200" dirty="0">
              <a:latin typeface="Arial" panose="020B0604020202020204" pitchFamily="34" charset="0"/>
              <a:cs typeface="Arial" panose="020B0604020202020204" pitchFamily="34" charset="0"/>
            </a:rPr>
            <a:t>JAVA</a:t>
          </a:r>
          <a:r>
            <a:rPr lang="en-US" sz="3200" baseline="0" dirty="0">
              <a:latin typeface="Arial" panose="020B0604020202020204" pitchFamily="34" charset="0"/>
              <a:cs typeface="Arial" panose="020B0604020202020204" pitchFamily="34" charset="0"/>
            </a:rPr>
            <a:t> MEVAN</a:t>
          </a:r>
          <a:endParaRPr lang="en-US" sz="3200" dirty="0">
            <a:latin typeface="Arial" panose="020B0604020202020204" pitchFamily="34" charset="0"/>
            <a:cs typeface="Arial" panose="020B0604020202020204" pitchFamily="34" charset="0"/>
          </a:endParaRP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3"/>
      <dgm:spPr>
        <a:prstGeom prst="ellipse">
          <a:avLst/>
        </a:prstGeom>
      </dgm:spPr>
    </dgm:pt>
    <dgm:pt modelId="{8FA2F131-CD01-4CBD-B7A5-1B9B5E7F0402}" type="pres">
      <dgm:prSet presAssocID="{40FC4FFE-8987-4A26-B7F4-8A516F18ADA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3">
        <dgm:presLayoutVars>
          <dgm:chMax val="1"/>
          <dgm:chPref val="1"/>
        </dgm:presLayoutVars>
      </dgm:prSet>
      <dgm:spPr/>
    </dgm:pt>
    <dgm:pt modelId="{5AB3C10D-885E-4522-AB39-7ED4318D191A}" type="pres">
      <dgm:prSet presAssocID="{5B62599A-5C9B-48E7-896E-EA782AC60C8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1" presStyleCnt="3"/>
      <dgm:spPr>
        <a:prstGeom prst="ellipse">
          <a:avLst/>
        </a:prstGeom>
      </dgm:spPr>
    </dgm:pt>
    <dgm:pt modelId="{E94F35BC-9C76-400A-BBCA-0032259E2E5A}"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1" presStyleCnt="3">
        <dgm:presLayoutVars>
          <dgm:chMax val="1"/>
          <dgm:chPref val="1"/>
        </dgm:presLayoutVars>
      </dgm:prSet>
      <dgm:spPr/>
    </dgm:pt>
    <dgm:pt modelId="{A47947BB-708D-4F7E-B072-3C2E42B34B24}" type="pres">
      <dgm:prSet presAssocID="{9646853A-8964-4519-A5B1-0B7D18B2983D}" presName="sibTrans" presStyleCnt="0"/>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2" presStyleCnt="3"/>
      <dgm:spPr>
        <a:prstGeom prst="ellipse">
          <a:avLst/>
        </a:prstGeom>
      </dgm:spPr>
    </dgm:pt>
    <dgm:pt modelId="{F09AEBFF-D2D3-4FFF-AD65-C3CEAEEB10F2}"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55FAE9C-CF3C-44F3-9D1E-DE6DF574E6D9}" type="presOf" srcId="{1C383F32-22E8-4F62-A3E0-BDC3D5F48992}" destId="{AB9CAFAA-6939-48A6-A89B-19D1A94B9EA1}" srcOrd="0" destOrd="0" presId="urn:microsoft.com/office/officeart/2018/5/layout/IconLeafLabelList"/>
    <dgm:cxn modelId="{A85983B4-FADF-419C-BC71-B5F0871C3055}" type="presOf" srcId="{40FC4FFE-8987-4A26-B7F4-8A516F18ADAE}" destId="{08F4E96D-0DB6-4476-8C51-7CC7EC2F227B}"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B0B5B21A-5ADD-4500-9A67-9B26AF543EBA}" type="presParOf" srcId="{B6056BFB-47D7-4C5F-BA11-2CB63C56A52D}" destId="{2F278BF9-E1B2-4A1C-B065-C19A7B904219}" srcOrd="2"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 modelId="{4FD22448-C17B-4C43-BAB3-A0B7AA9BCE0D}" type="presParOf" srcId="{B6056BFB-47D7-4C5F-BA11-2CB63C56A52D}" destId="{A47947BB-708D-4F7E-B072-3C2E42B34B24}" srcOrd="3" destOrd="0" presId="urn:microsoft.com/office/officeart/2018/5/layout/IconLeafLabelList"/>
    <dgm:cxn modelId="{75E30F4F-0E76-457B-9D4F-CDE27C2F7F77}" type="presParOf" srcId="{B6056BFB-47D7-4C5F-BA11-2CB63C56A52D}" destId="{BDCD0AC9-D564-4025-AD8A-36664A6CBE31}" srcOrd="4" destOrd="0" presId="urn:microsoft.com/office/officeart/2018/5/layout/IconLeafLabelList"/>
    <dgm:cxn modelId="{C6A367E7-6A7C-42CB-94E4-8EA78AEF87BF}" type="presParOf" srcId="{BDCD0AC9-D564-4025-AD8A-36664A6CBE31}" destId="{5BDDFF18-9AEC-4E5E-B9AA-33D86F01A63E}" srcOrd="0" destOrd="0" presId="urn:microsoft.com/office/officeart/2018/5/layout/IconLeafLabelList"/>
    <dgm:cxn modelId="{B180CBEB-FA9F-4E52-8CA3-A65CB80BB91B}" type="presParOf" srcId="{BDCD0AC9-D564-4025-AD8A-36664A6CBE31}" destId="{F09AEBFF-D2D3-4FFF-AD65-C3CEAEEB10F2}" srcOrd="1" destOrd="0" presId="urn:microsoft.com/office/officeart/2018/5/layout/IconLeafLabelList"/>
    <dgm:cxn modelId="{170B020E-1E19-4EB4-A72C-4FCF01A7DD7E}" type="presParOf" srcId="{BDCD0AC9-D564-4025-AD8A-36664A6CBE31}" destId="{F2EBFBCF-0520-415A-A886-3C4F90D208EF}" srcOrd="2" destOrd="0" presId="urn:microsoft.com/office/officeart/2018/5/layout/IconLeafLabelList"/>
    <dgm:cxn modelId="{CADD8F7D-722C-42A0-AF21-39A3559F8D7B}" type="presParOf" srcId="{BDCD0AC9-D564-4025-AD8A-36664A6CBE31}" destId="{AB9CAFAA-6939-48A6-A89B-19D1A94B9EA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custT="1"/>
      <dgm:spPr/>
      <dgm:t>
        <a:bodyPr/>
        <a:lstStyle/>
        <a:p>
          <a:pPr>
            <a:lnSpc>
              <a:spcPct val="100000"/>
            </a:lnSpc>
            <a:defRPr cap="all"/>
          </a:pPr>
          <a:r>
            <a:rPr lang="en-US" sz="3200" dirty="0">
              <a:latin typeface="Arial" panose="020B0604020202020204" pitchFamily="34" charset="0"/>
              <a:cs typeface="Arial" panose="020B0604020202020204" pitchFamily="34" charset="0"/>
            </a:rPr>
            <a:t>Java</a:t>
          </a:r>
          <a:r>
            <a:rPr lang="en-US" sz="3200" baseline="0" dirty="0">
              <a:latin typeface="Arial" panose="020B0604020202020204" pitchFamily="34" charset="0"/>
              <a:cs typeface="Arial" panose="020B0604020202020204" pitchFamily="34" charset="0"/>
            </a:rPr>
            <a:t> </a:t>
          </a:r>
          <a:r>
            <a:rPr lang="en-US" sz="3200" baseline="0" dirty="0" err="1">
              <a:latin typeface="Arial" panose="020B0604020202020204" pitchFamily="34" charset="0"/>
              <a:cs typeface="Arial" panose="020B0604020202020204" pitchFamily="34" charset="0"/>
            </a:rPr>
            <a:t>junit</a:t>
          </a:r>
          <a:endParaRPr lang="en-US" sz="3200" dirty="0">
            <a:latin typeface="Arial" panose="020B0604020202020204" pitchFamily="34" charset="0"/>
            <a:cs typeface="Arial" panose="020B0604020202020204" pitchFamily="34" charset="0"/>
          </a:endParaRP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custT="1"/>
      <dgm:spPr/>
      <dgm:t>
        <a:bodyPr/>
        <a:lstStyle/>
        <a:p>
          <a:pPr>
            <a:lnSpc>
              <a:spcPct val="100000"/>
            </a:lnSpc>
            <a:defRPr cap="all"/>
          </a:pPr>
          <a:r>
            <a:rPr lang="en-US" sz="3200" dirty="0">
              <a:latin typeface="Arial" panose="020B0604020202020204" pitchFamily="34" charset="0"/>
              <a:cs typeface="Arial" panose="020B0604020202020204" pitchFamily="34" charset="0"/>
            </a:rPr>
            <a:t>Code</a:t>
          </a:r>
          <a:r>
            <a:rPr lang="en-US" sz="3200" baseline="0" dirty="0">
              <a:latin typeface="Arial" panose="020B0604020202020204" pitchFamily="34" charset="0"/>
              <a:cs typeface="Arial" panose="020B0604020202020204" pitchFamily="34" charset="0"/>
            </a:rPr>
            <a:t> quality</a:t>
          </a:r>
          <a:endParaRPr lang="en-US" sz="3200" dirty="0">
            <a:latin typeface="Arial" panose="020B0604020202020204" pitchFamily="34" charset="0"/>
            <a:cs typeface="Arial" panose="020B0604020202020204" pitchFamily="34" charset="0"/>
          </a:endParaRP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custT="1"/>
      <dgm:spPr/>
      <dgm:t>
        <a:bodyPr/>
        <a:lstStyle/>
        <a:p>
          <a:pPr>
            <a:lnSpc>
              <a:spcPct val="100000"/>
            </a:lnSpc>
            <a:defRPr cap="all"/>
          </a:pPr>
          <a:r>
            <a:rPr lang="en-US" sz="3200" dirty="0">
              <a:latin typeface="Arial" panose="020B0604020202020204" pitchFamily="34" charset="0"/>
              <a:cs typeface="Arial" panose="020B0604020202020204" pitchFamily="34" charset="0"/>
            </a:rPr>
            <a:t>Learn cloud</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3"/>
      <dgm:spPr>
        <a:prstGeom prst="ellipse">
          <a:avLst/>
        </a:prstGeom>
      </dgm:spPr>
    </dgm:pt>
    <dgm:pt modelId="{8FA2F131-CD01-4CBD-B7A5-1B9B5E7F0402}" type="pres">
      <dgm:prSet presAssocID="{40FC4FFE-8987-4A26-B7F4-8A516F18ADA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3">
        <dgm:presLayoutVars>
          <dgm:chMax val="1"/>
          <dgm:chPref val="1"/>
        </dgm:presLayoutVars>
      </dgm:prSet>
      <dgm:spPr/>
    </dgm:pt>
    <dgm:pt modelId="{5AB3C10D-885E-4522-AB39-7ED4318D191A}" type="pres">
      <dgm:prSet presAssocID="{5B62599A-5C9B-48E7-896E-EA782AC60C8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1" presStyleCnt="3"/>
      <dgm:spPr>
        <a:prstGeom prst="ellipse">
          <a:avLst/>
        </a:prstGeom>
      </dgm:spPr>
    </dgm:pt>
    <dgm:pt modelId="{E94F35BC-9C76-400A-BBCA-0032259E2E5A}"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1" presStyleCnt="3">
        <dgm:presLayoutVars>
          <dgm:chMax val="1"/>
          <dgm:chPref val="1"/>
        </dgm:presLayoutVars>
      </dgm:prSet>
      <dgm:spPr/>
    </dgm:pt>
    <dgm:pt modelId="{A47947BB-708D-4F7E-B072-3C2E42B34B24}" type="pres">
      <dgm:prSet presAssocID="{9646853A-8964-4519-A5B1-0B7D18B2983D}" presName="sibTrans" presStyleCnt="0"/>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2" presStyleCnt="3"/>
      <dgm:spPr>
        <a:prstGeom prst="ellipse">
          <a:avLst/>
        </a:prstGeom>
      </dgm:spPr>
    </dgm:pt>
    <dgm:pt modelId="{F09AEBFF-D2D3-4FFF-AD65-C3CEAEEB10F2}"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55FAE9C-CF3C-44F3-9D1E-DE6DF574E6D9}" type="presOf" srcId="{1C383F32-22E8-4F62-A3E0-BDC3D5F48992}" destId="{AB9CAFAA-6939-48A6-A89B-19D1A94B9EA1}" srcOrd="0" destOrd="0" presId="urn:microsoft.com/office/officeart/2018/5/layout/IconLeafLabelList"/>
    <dgm:cxn modelId="{A85983B4-FADF-419C-BC71-B5F0871C3055}" type="presOf" srcId="{40FC4FFE-8987-4A26-B7F4-8A516F18ADAE}" destId="{08F4E96D-0DB6-4476-8C51-7CC7EC2F227B}"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B0B5B21A-5ADD-4500-9A67-9B26AF543EBA}" type="presParOf" srcId="{B6056BFB-47D7-4C5F-BA11-2CB63C56A52D}" destId="{2F278BF9-E1B2-4A1C-B065-C19A7B904219}" srcOrd="2"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 modelId="{4FD22448-C17B-4C43-BAB3-A0B7AA9BCE0D}" type="presParOf" srcId="{B6056BFB-47D7-4C5F-BA11-2CB63C56A52D}" destId="{A47947BB-708D-4F7E-B072-3C2E42B34B24}" srcOrd="3" destOrd="0" presId="urn:microsoft.com/office/officeart/2018/5/layout/IconLeafLabelList"/>
    <dgm:cxn modelId="{75E30F4F-0E76-457B-9D4F-CDE27C2F7F77}" type="presParOf" srcId="{B6056BFB-47D7-4C5F-BA11-2CB63C56A52D}" destId="{BDCD0AC9-D564-4025-AD8A-36664A6CBE31}" srcOrd="4" destOrd="0" presId="urn:microsoft.com/office/officeart/2018/5/layout/IconLeafLabelList"/>
    <dgm:cxn modelId="{C6A367E7-6A7C-42CB-94E4-8EA78AEF87BF}" type="presParOf" srcId="{BDCD0AC9-D564-4025-AD8A-36664A6CBE31}" destId="{5BDDFF18-9AEC-4E5E-B9AA-33D86F01A63E}" srcOrd="0" destOrd="0" presId="urn:microsoft.com/office/officeart/2018/5/layout/IconLeafLabelList"/>
    <dgm:cxn modelId="{B180CBEB-FA9F-4E52-8CA3-A65CB80BB91B}" type="presParOf" srcId="{BDCD0AC9-D564-4025-AD8A-36664A6CBE31}" destId="{F09AEBFF-D2D3-4FFF-AD65-C3CEAEEB10F2}" srcOrd="1" destOrd="0" presId="urn:microsoft.com/office/officeart/2018/5/layout/IconLeafLabelList"/>
    <dgm:cxn modelId="{170B020E-1E19-4EB4-A72C-4FCF01A7DD7E}" type="presParOf" srcId="{BDCD0AC9-D564-4025-AD8A-36664A6CBE31}" destId="{F2EBFBCF-0520-415A-A886-3C4F90D208EF}" srcOrd="2" destOrd="0" presId="urn:microsoft.com/office/officeart/2018/5/layout/IconLeafLabelList"/>
    <dgm:cxn modelId="{CADD8F7D-722C-42A0-AF21-39A3559F8D7B}" type="presParOf" srcId="{BDCD0AC9-D564-4025-AD8A-36664A6CBE31}" destId="{AB9CAFAA-6939-48A6-A89B-19D1A94B9EA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custT="1"/>
      <dgm:spPr/>
      <dgm:t>
        <a:bodyPr/>
        <a:lstStyle/>
        <a:p>
          <a:pPr>
            <a:lnSpc>
              <a:spcPct val="100000"/>
            </a:lnSpc>
          </a:pPr>
          <a:r>
            <a:rPr lang="en-IN" sz="3200" b="0" i="0" dirty="0" err="1">
              <a:latin typeface="Arial" panose="020B0604020202020204" pitchFamily="34" charset="0"/>
              <a:cs typeface="Arial" panose="020B0604020202020204" pitchFamily="34" charset="0"/>
            </a:rPr>
            <a:t>DevOPS</a:t>
          </a:r>
          <a:r>
            <a:rPr lang="en-IN" sz="3200" b="0" i="0" dirty="0">
              <a:latin typeface="Arial" panose="020B0604020202020204" pitchFamily="34" charset="0"/>
              <a:cs typeface="Arial" panose="020B0604020202020204" pitchFamily="34" charset="0"/>
            </a:rPr>
            <a:t> – ci/cd</a:t>
          </a:r>
          <a:endParaRPr lang="en-US" sz="3200" dirty="0">
            <a:latin typeface="Arial" panose="020B0604020202020204" pitchFamily="34" charset="0"/>
            <a:cs typeface="Arial" panose="020B0604020202020204" pitchFamily="34" charset="0"/>
          </a:endParaRP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custT="1"/>
      <dgm:spPr/>
      <dgm:t>
        <a:bodyPr/>
        <a:lstStyle/>
        <a:p>
          <a:pPr>
            <a:lnSpc>
              <a:spcPct val="100000"/>
            </a:lnSpc>
          </a:pPr>
          <a:r>
            <a:rPr lang="en-IN" sz="3200" b="0" i="0" dirty="0">
              <a:latin typeface="Arial" panose="020B0604020202020204" pitchFamily="34" charset="0"/>
              <a:cs typeface="Arial" panose="020B0604020202020204" pitchFamily="34" charset="0"/>
            </a:rPr>
            <a:t>API Testing</a:t>
          </a:r>
          <a:endParaRPr lang="en-US" sz="3200" dirty="0">
            <a:latin typeface="Arial" panose="020B0604020202020204" pitchFamily="34" charset="0"/>
            <a:cs typeface="Arial" panose="020B0604020202020204" pitchFamily="34" charset="0"/>
          </a:endParaRP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custT="1"/>
      <dgm:spPr/>
      <dgm:t>
        <a:bodyPr/>
        <a:lstStyle/>
        <a:p>
          <a:pPr>
            <a:lnSpc>
              <a:spcPct val="100000"/>
            </a:lnSpc>
          </a:pPr>
          <a:r>
            <a:rPr lang="en-US" sz="3200" b="0" i="0" dirty="0">
              <a:latin typeface="Arial" panose="020B0604020202020204" pitchFamily="34" charset="0"/>
              <a:cs typeface="Arial" panose="020B0604020202020204" pitchFamily="34" charset="0"/>
            </a:rPr>
            <a:t>Digitization in Telecom World</a:t>
          </a:r>
          <a:endParaRPr lang="en-US" sz="3200" dirty="0">
            <a:latin typeface="Arial" panose="020B0604020202020204" pitchFamily="34" charset="0"/>
            <a:cs typeface="Arial" panose="020B0604020202020204" pitchFamily="34" charset="0"/>
          </a:endParaRP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3"/>
      <dgm:spPr>
        <a:prstGeom prst="ellipse">
          <a:avLst/>
        </a:prstGeom>
      </dgm:spPr>
    </dgm:pt>
    <dgm:pt modelId="{8FA2F131-CD01-4CBD-B7A5-1B9B5E7F0402}" type="pres">
      <dgm:prSet presAssocID="{40FC4FFE-8987-4A26-B7F4-8A516F18ADA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3">
        <dgm:presLayoutVars>
          <dgm:chMax val="1"/>
          <dgm:chPref val="1"/>
        </dgm:presLayoutVars>
      </dgm:prSet>
      <dgm:spPr/>
    </dgm:pt>
    <dgm:pt modelId="{5AB3C10D-885E-4522-AB39-7ED4318D191A}" type="pres">
      <dgm:prSet presAssocID="{5B62599A-5C9B-48E7-896E-EA782AC60C8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1" presStyleCnt="3"/>
      <dgm:spPr>
        <a:prstGeom prst="ellipse">
          <a:avLst/>
        </a:prstGeom>
      </dgm:spPr>
    </dgm:pt>
    <dgm:pt modelId="{E94F35BC-9C76-400A-BBCA-0032259E2E5A}"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1" presStyleCnt="3">
        <dgm:presLayoutVars>
          <dgm:chMax val="1"/>
          <dgm:chPref val="1"/>
        </dgm:presLayoutVars>
      </dgm:prSet>
      <dgm:spPr/>
    </dgm:pt>
    <dgm:pt modelId="{A47947BB-708D-4F7E-B072-3C2E42B34B24}" type="pres">
      <dgm:prSet presAssocID="{9646853A-8964-4519-A5B1-0B7D18B2983D}" presName="sibTrans" presStyleCnt="0"/>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2" presStyleCnt="3"/>
      <dgm:spPr>
        <a:prstGeom prst="ellipse">
          <a:avLst/>
        </a:prstGeom>
      </dgm:spPr>
    </dgm:pt>
    <dgm:pt modelId="{F09AEBFF-D2D3-4FFF-AD65-C3CEAEEB10F2}"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55FAE9C-CF3C-44F3-9D1E-DE6DF574E6D9}" type="presOf" srcId="{1C383F32-22E8-4F62-A3E0-BDC3D5F48992}" destId="{AB9CAFAA-6939-48A6-A89B-19D1A94B9EA1}" srcOrd="0" destOrd="0" presId="urn:microsoft.com/office/officeart/2018/5/layout/IconLeafLabelList"/>
    <dgm:cxn modelId="{A85983B4-FADF-419C-BC71-B5F0871C3055}" type="presOf" srcId="{40FC4FFE-8987-4A26-B7F4-8A516F18ADAE}" destId="{08F4E96D-0DB6-4476-8C51-7CC7EC2F227B}"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B0B5B21A-5ADD-4500-9A67-9B26AF543EBA}" type="presParOf" srcId="{B6056BFB-47D7-4C5F-BA11-2CB63C56A52D}" destId="{2F278BF9-E1B2-4A1C-B065-C19A7B904219}" srcOrd="2"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 modelId="{4FD22448-C17B-4C43-BAB3-A0B7AA9BCE0D}" type="presParOf" srcId="{B6056BFB-47D7-4C5F-BA11-2CB63C56A52D}" destId="{A47947BB-708D-4F7E-B072-3C2E42B34B24}" srcOrd="3" destOrd="0" presId="urn:microsoft.com/office/officeart/2018/5/layout/IconLeafLabelList"/>
    <dgm:cxn modelId="{75E30F4F-0E76-457B-9D4F-CDE27C2F7F77}" type="presParOf" srcId="{B6056BFB-47D7-4C5F-BA11-2CB63C56A52D}" destId="{BDCD0AC9-D564-4025-AD8A-36664A6CBE31}" srcOrd="4" destOrd="0" presId="urn:microsoft.com/office/officeart/2018/5/layout/IconLeafLabelList"/>
    <dgm:cxn modelId="{C6A367E7-6A7C-42CB-94E4-8EA78AEF87BF}" type="presParOf" srcId="{BDCD0AC9-D564-4025-AD8A-36664A6CBE31}" destId="{5BDDFF18-9AEC-4E5E-B9AA-33D86F01A63E}" srcOrd="0" destOrd="0" presId="urn:microsoft.com/office/officeart/2018/5/layout/IconLeafLabelList"/>
    <dgm:cxn modelId="{B180CBEB-FA9F-4E52-8CA3-A65CB80BB91B}" type="presParOf" srcId="{BDCD0AC9-D564-4025-AD8A-36664A6CBE31}" destId="{F09AEBFF-D2D3-4FFF-AD65-C3CEAEEB10F2}" srcOrd="1" destOrd="0" presId="urn:microsoft.com/office/officeart/2018/5/layout/IconLeafLabelList"/>
    <dgm:cxn modelId="{170B020E-1E19-4EB4-A72C-4FCF01A7DD7E}" type="presParOf" srcId="{BDCD0AC9-D564-4025-AD8A-36664A6CBE31}" destId="{F2EBFBCF-0520-415A-A886-3C4F90D208EF}" srcOrd="2" destOrd="0" presId="urn:microsoft.com/office/officeart/2018/5/layout/IconLeafLabelList"/>
    <dgm:cxn modelId="{CADD8F7D-722C-42A0-AF21-39A3559F8D7B}" type="presParOf" srcId="{BDCD0AC9-D564-4025-AD8A-36664A6CBE31}" destId="{AB9CAFAA-6939-48A6-A89B-19D1A94B9EA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774129" y="709809"/>
          <a:ext cx="1255425" cy="12554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1041679" y="977359"/>
          <a:ext cx="720326" cy="72032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372805" y="2356270"/>
          <a:ext cx="20580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latin typeface="Arial" panose="020B0604020202020204" pitchFamily="34" charset="0"/>
              <a:cs typeface="Arial" panose="020B0604020202020204" pitchFamily="34" charset="0"/>
            </a:rPr>
            <a:t>How to use lumen</a:t>
          </a:r>
        </a:p>
      </dsp:txBody>
      <dsp:txXfrm>
        <a:off x="372805" y="2356270"/>
        <a:ext cx="2058075" cy="720000"/>
      </dsp:txXfrm>
    </dsp:sp>
    <dsp:sp modelId="{03F8D50B-35FB-41A4-8A81-311E539BDD95}">
      <dsp:nvSpPr>
        <dsp:cNvPr id="0" name=""/>
        <dsp:cNvSpPr/>
      </dsp:nvSpPr>
      <dsp:spPr>
        <a:xfrm>
          <a:off x="3192368" y="709809"/>
          <a:ext cx="1255425" cy="125542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529ADE-EA2B-4B76-BE68-CFBB0449279C}">
      <dsp:nvSpPr>
        <dsp:cNvPr id="0" name=""/>
        <dsp:cNvSpPr/>
      </dsp:nvSpPr>
      <dsp:spPr>
        <a:xfrm>
          <a:off x="3459917" y="977359"/>
          <a:ext cx="720326" cy="720326"/>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9A8915-666F-4968-BB3E-29968111DA09}">
      <dsp:nvSpPr>
        <dsp:cNvPr id="0" name=""/>
        <dsp:cNvSpPr/>
      </dsp:nvSpPr>
      <dsp:spPr>
        <a:xfrm>
          <a:off x="2791043" y="2356270"/>
          <a:ext cx="20580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latin typeface="Arial" panose="020B0604020202020204" pitchFamily="34" charset="0"/>
              <a:cs typeface="Arial" panose="020B0604020202020204" pitchFamily="34" charset="0"/>
            </a:rPr>
            <a:t>SDLC STAGES AGILE METHOD</a:t>
          </a:r>
        </a:p>
      </dsp:txBody>
      <dsp:txXfrm>
        <a:off x="2791043" y="2356270"/>
        <a:ext cx="2058075" cy="720000"/>
      </dsp:txXfrm>
    </dsp:sp>
    <dsp:sp modelId="{543C18BC-1989-44B2-9862-C670C61D3452}">
      <dsp:nvSpPr>
        <dsp:cNvPr id="0" name=""/>
        <dsp:cNvSpPr/>
      </dsp:nvSpPr>
      <dsp:spPr>
        <a:xfrm>
          <a:off x="5610606" y="709809"/>
          <a:ext cx="1255425" cy="125542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5878155" y="977359"/>
          <a:ext cx="720326" cy="720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5209281" y="2356270"/>
          <a:ext cx="20580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latin typeface="Arial" panose="020B0604020202020204" pitchFamily="34" charset="0"/>
              <a:cs typeface="Arial" panose="020B0604020202020204" pitchFamily="34" charset="0"/>
            </a:rPr>
            <a:t>DBMS</a:t>
          </a:r>
          <a:r>
            <a:rPr lang="en-US" sz="2000" kern="1200" baseline="0" dirty="0">
              <a:latin typeface="Arial" panose="020B0604020202020204" pitchFamily="34" charset="0"/>
              <a:cs typeface="Arial" panose="020B0604020202020204" pitchFamily="34" charset="0"/>
            </a:rPr>
            <a:t> -MYSQL</a:t>
          </a:r>
          <a:endParaRPr lang="en-US" sz="2000" kern="1200" dirty="0">
            <a:latin typeface="Arial" panose="020B0604020202020204" pitchFamily="34" charset="0"/>
            <a:cs typeface="Arial" panose="020B0604020202020204" pitchFamily="34" charset="0"/>
          </a:endParaRPr>
        </a:p>
      </dsp:txBody>
      <dsp:txXfrm>
        <a:off x="5209281" y="2356270"/>
        <a:ext cx="2058075" cy="720000"/>
      </dsp:txXfrm>
    </dsp:sp>
    <dsp:sp modelId="{C5AF85D1-47B9-437D-BC64-07C38DFEE17F}">
      <dsp:nvSpPr>
        <dsp:cNvPr id="0" name=""/>
        <dsp:cNvSpPr/>
      </dsp:nvSpPr>
      <dsp:spPr>
        <a:xfrm>
          <a:off x="8028844" y="684847"/>
          <a:ext cx="1255425" cy="1255425"/>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824379-C4E8-4150-8DBD-AAAB49FFDDC9}">
      <dsp:nvSpPr>
        <dsp:cNvPr id="0" name=""/>
        <dsp:cNvSpPr/>
      </dsp:nvSpPr>
      <dsp:spPr>
        <a:xfrm>
          <a:off x="8296394" y="952397"/>
          <a:ext cx="720326" cy="720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9C32C2-5B2D-48C1-AB44-46432EED10A3}">
      <dsp:nvSpPr>
        <dsp:cNvPr id="0" name=""/>
        <dsp:cNvSpPr/>
      </dsp:nvSpPr>
      <dsp:spPr>
        <a:xfrm>
          <a:off x="7627519" y="2281382"/>
          <a:ext cx="2058075" cy="819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IN" sz="2000" b="0" i="0" kern="1200" dirty="0">
              <a:latin typeface="Arial" panose="020B0604020202020204" pitchFamily="34" charset="0"/>
              <a:cs typeface="Arial" panose="020B0604020202020204" pitchFamily="34" charset="0"/>
            </a:rPr>
            <a:t>NoSQL - MongoDB</a:t>
          </a:r>
          <a:endParaRPr lang="en-US" sz="2000" kern="1200" dirty="0">
            <a:latin typeface="Arial" panose="020B0604020202020204" pitchFamily="34" charset="0"/>
            <a:cs typeface="Arial" panose="020B0604020202020204" pitchFamily="34" charset="0"/>
          </a:endParaRPr>
        </a:p>
      </dsp:txBody>
      <dsp:txXfrm>
        <a:off x="7627519" y="2281382"/>
        <a:ext cx="2058075" cy="8198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616949" y="34053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1004512" y="728102"/>
          <a:ext cx="1043437" cy="1043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US" sz="3200" kern="1200" dirty="0">
              <a:latin typeface="Arial" panose="020B0604020202020204" pitchFamily="34" charset="0"/>
              <a:cs typeface="Arial" panose="020B0604020202020204" pitchFamily="34" charset="0"/>
            </a:rPr>
            <a:t>Java oops</a:t>
          </a:r>
        </a:p>
      </dsp:txBody>
      <dsp:txXfrm>
        <a:off x="35606" y="2725540"/>
        <a:ext cx="2981250" cy="720000"/>
      </dsp:txXfrm>
    </dsp:sp>
    <dsp:sp modelId="{543C18BC-1989-44B2-9862-C670C61D3452}">
      <dsp:nvSpPr>
        <dsp:cNvPr id="0" name=""/>
        <dsp:cNvSpPr/>
      </dsp:nvSpPr>
      <dsp:spPr>
        <a:xfrm>
          <a:off x="4119918" y="34053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4507481" y="7281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US" sz="3200" kern="1200" dirty="0">
              <a:latin typeface="Arial" panose="020B0604020202020204" pitchFamily="34" charset="0"/>
              <a:cs typeface="Arial" panose="020B0604020202020204" pitchFamily="34" charset="0"/>
            </a:rPr>
            <a:t>JAVA</a:t>
          </a:r>
          <a:r>
            <a:rPr lang="en-US" sz="3200" kern="1200" baseline="0" dirty="0">
              <a:latin typeface="Arial" panose="020B0604020202020204" pitchFamily="34" charset="0"/>
              <a:cs typeface="Arial" panose="020B0604020202020204" pitchFamily="34" charset="0"/>
            </a:rPr>
            <a:t> </a:t>
          </a:r>
          <a:r>
            <a:rPr lang="en-US" sz="3200" kern="1200" baseline="0" dirty="0" err="1">
              <a:latin typeface="Arial" panose="020B0604020202020204" pitchFamily="34" charset="0"/>
              <a:cs typeface="Arial" panose="020B0604020202020204" pitchFamily="34" charset="0"/>
            </a:rPr>
            <a:t>LoMBOK</a:t>
          </a:r>
          <a:endParaRPr lang="en-US" sz="3200" kern="1200" dirty="0">
            <a:latin typeface="Arial" panose="020B0604020202020204" pitchFamily="34" charset="0"/>
            <a:cs typeface="Arial" panose="020B0604020202020204" pitchFamily="34" charset="0"/>
          </a:endParaRPr>
        </a:p>
      </dsp:txBody>
      <dsp:txXfrm>
        <a:off x="3538574" y="2725540"/>
        <a:ext cx="2981250" cy="720000"/>
      </dsp:txXfrm>
    </dsp:sp>
    <dsp:sp modelId="{5BDDFF18-9AEC-4E5E-B9AA-33D86F01A63E}">
      <dsp:nvSpPr>
        <dsp:cNvPr id="0" name=""/>
        <dsp:cNvSpPr/>
      </dsp:nvSpPr>
      <dsp:spPr>
        <a:xfrm>
          <a:off x="7622887" y="34053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AEBFF-D2D3-4FFF-AD65-C3CEAEEB10F2}">
      <dsp:nvSpPr>
        <dsp:cNvPr id="0" name=""/>
        <dsp:cNvSpPr/>
      </dsp:nvSpPr>
      <dsp:spPr>
        <a:xfrm>
          <a:off x="8010450" y="7281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9CAFAA-6939-48A6-A89B-19D1A94B9EA1}">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US" sz="3200" kern="1200" dirty="0">
              <a:latin typeface="Arial" panose="020B0604020202020204" pitchFamily="34" charset="0"/>
              <a:cs typeface="Arial" panose="020B0604020202020204" pitchFamily="34" charset="0"/>
            </a:rPr>
            <a:t>JAVA</a:t>
          </a:r>
          <a:r>
            <a:rPr lang="en-US" sz="3200" kern="1200" baseline="0" dirty="0">
              <a:latin typeface="Arial" panose="020B0604020202020204" pitchFamily="34" charset="0"/>
              <a:cs typeface="Arial" panose="020B0604020202020204" pitchFamily="34" charset="0"/>
            </a:rPr>
            <a:t> MEVAN</a:t>
          </a:r>
          <a:endParaRPr lang="en-US" sz="3200" kern="1200" dirty="0">
            <a:latin typeface="Arial" panose="020B0604020202020204" pitchFamily="34" charset="0"/>
            <a:cs typeface="Arial" panose="020B0604020202020204" pitchFamily="34" charset="0"/>
          </a:endParaRPr>
        </a:p>
      </dsp:txBody>
      <dsp:txXfrm>
        <a:off x="7041543" y="2725540"/>
        <a:ext cx="2981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616949" y="22803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1004512" y="615602"/>
          <a:ext cx="1043437" cy="1043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35606" y="2613040"/>
          <a:ext cx="298125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US" sz="3200" kern="1200" dirty="0">
              <a:latin typeface="Arial" panose="020B0604020202020204" pitchFamily="34" charset="0"/>
              <a:cs typeface="Arial" panose="020B0604020202020204" pitchFamily="34" charset="0"/>
            </a:rPr>
            <a:t>Java</a:t>
          </a:r>
          <a:r>
            <a:rPr lang="en-US" sz="3200" kern="1200" baseline="0" dirty="0">
              <a:latin typeface="Arial" panose="020B0604020202020204" pitchFamily="34" charset="0"/>
              <a:cs typeface="Arial" panose="020B0604020202020204" pitchFamily="34" charset="0"/>
            </a:rPr>
            <a:t> </a:t>
          </a:r>
          <a:r>
            <a:rPr lang="en-US" sz="3200" kern="1200" baseline="0" dirty="0" err="1">
              <a:latin typeface="Arial" panose="020B0604020202020204" pitchFamily="34" charset="0"/>
              <a:cs typeface="Arial" panose="020B0604020202020204" pitchFamily="34" charset="0"/>
            </a:rPr>
            <a:t>junit</a:t>
          </a:r>
          <a:endParaRPr lang="en-US" sz="3200" kern="1200" dirty="0">
            <a:latin typeface="Arial" panose="020B0604020202020204" pitchFamily="34" charset="0"/>
            <a:cs typeface="Arial" panose="020B0604020202020204" pitchFamily="34" charset="0"/>
          </a:endParaRPr>
        </a:p>
      </dsp:txBody>
      <dsp:txXfrm>
        <a:off x="35606" y="2613040"/>
        <a:ext cx="2981250" cy="945000"/>
      </dsp:txXfrm>
    </dsp:sp>
    <dsp:sp modelId="{543C18BC-1989-44B2-9862-C670C61D3452}">
      <dsp:nvSpPr>
        <dsp:cNvPr id="0" name=""/>
        <dsp:cNvSpPr/>
      </dsp:nvSpPr>
      <dsp:spPr>
        <a:xfrm>
          <a:off x="4119918" y="22803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4507481" y="6156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3538574" y="2613040"/>
          <a:ext cx="298125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US" sz="3200" kern="1200" dirty="0">
              <a:latin typeface="Arial" panose="020B0604020202020204" pitchFamily="34" charset="0"/>
              <a:cs typeface="Arial" panose="020B0604020202020204" pitchFamily="34" charset="0"/>
            </a:rPr>
            <a:t>Code</a:t>
          </a:r>
          <a:r>
            <a:rPr lang="en-US" sz="3200" kern="1200" baseline="0" dirty="0">
              <a:latin typeface="Arial" panose="020B0604020202020204" pitchFamily="34" charset="0"/>
              <a:cs typeface="Arial" panose="020B0604020202020204" pitchFamily="34" charset="0"/>
            </a:rPr>
            <a:t> quality</a:t>
          </a:r>
          <a:endParaRPr lang="en-US" sz="3200" kern="1200" dirty="0">
            <a:latin typeface="Arial" panose="020B0604020202020204" pitchFamily="34" charset="0"/>
            <a:cs typeface="Arial" panose="020B0604020202020204" pitchFamily="34" charset="0"/>
          </a:endParaRPr>
        </a:p>
      </dsp:txBody>
      <dsp:txXfrm>
        <a:off x="3538574" y="2613040"/>
        <a:ext cx="2981250" cy="945000"/>
      </dsp:txXfrm>
    </dsp:sp>
    <dsp:sp modelId="{5BDDFF18-9AEC-4E5E-B9AA-33D86F01A63E}">
      <dsp:nvSpPr>
        <dsp:cNvPr id="0" name=""/>
        <dsp:cNvSpPr/>
      </dsp:nvSpPr>
      <dsp:spPr>
        <a:xfrm>
          <a:off x="7622887" y="22803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AEBFF-D2D3-4FFF-AD65-C3CEAEEB10F2}">
      <dsp:nvSpPr>
        <dsp:cNvPr id="0" name=""/>
        <dsp:cNvSpPr/>
      </dsp:nvSpPr>
      <dsp:spPr>
        <a:xfrm>
          <a:off x="8010450" y="6156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9CAFAA-6939-48A6-A89B-19D1A94B9EA1}">
      <dsp:nvSpPr>
        <dsp:cNvPr id="0" name=""/>
        <dsp:cNvSpPr/>
      </dsp:nvSpPr>
      <dsp:spPr>
        <a:xfrm>
          <a:off x="7041543" y="2613040"/>
          <a:ext cx="298125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US" sz="3200" kern="1200" dirty="0">
              <a:latin typeface="Arial" panose="020B0604020202020204" pitchFamily="34" charset="0"/>
              <a:cs typeface="Arial" panose="020B0604020202020204" pitchFamily="34" charset="0"/>
            </a:rPr>
            <a:t>Learn cloud</a:t>
          </a:r>
        </a:p>
      </dsp:txBody>
      <dsp:txXfrm>
        <a:off x="7041543" y="2613040"/>
        <a:ext cx="2981250" cy="945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616949" y="22803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1004512" y="615602"/>
          <a:ext cx="1043437" cy="1043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35606" y="2613040"/>
          <a:ext cx="298125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pPr>
          <a:r>
            <a:rPr lang="en-IN" sz="3200" b="0" i="0" kern="1200" dirty="0" err="1">
              <a:latin typeface="Arial" panose="020B0604020202020204" pitchFamily="34" charset="0"/>
              <a:cs typeface="Arial" panose="020B0604020202020204" pitchFamily="34" charset="0"/>
            </a:rPr>
            <a:t>DevOPS</a:t>
          </a:r>
          <a:r>
            <a:rPr lang="en-IN" sz="3200" b="0" i="0" kern="1200" dirty="0">
              <a:latin typeface="Arial" panose="020B0604020202020204" pitchFamily="34" charset="0"/>
              <a:cs typeface="Arial" panose="020B0604020202020204" pitchFamily="34" charset="0"/>
            </a:rPr>
            <a:t> – ci/cd</a:t>
          </a:r>
          <a:endParaRPr lang="en-US" sz="3200" kern="1200" dirty="0">
            <a:latin typeface="Arial" panose="020B0604020202020204" pitchFamily="34" charset="0"/>
            <a:cs typeface="Arial" panose="020B0604020202020204" pitchFamily="34" charset="0"/>
          </a:endParaRPr>
        </a:p>
      </dsp:txBody>
      <dsp:txXfrm>
        <a:off x="35606" y="2613040"/>
        <a:ext cx="2981250" cy="945000"/>
      </dsp:txXfrm>
    </dsp:sp>
    <dsp:sp modelId="{543C18BC-1989-44B2-9862-C670C61D3452}">
      <dsp:nvSpPr>
        <dsp:cNvPr id="0" name=""/>
        <dsp:cNvSpPr/>
      </dsp:nvSpPr>
      <dsp:spPr>
        <a:xfrm>
          <a:off x="4119918" y="22803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4507481" y="6156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3538574" y="2613040"/>
          <a:ext cx="298125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pPr>
          <a:r>
            <a:rPr lang="en-IN" sz="3200" b="0" i="0" kern="1200" dirty="0">
              <a:latin typeface="Arial" panose="020B0604020202020204" pitchFamily="34" charset="0"/>
              <a:cs typeface="Arial" panose="020B0604020202020204" pitchFamily="34" charset="0"/>
            </a:rPr>
            <a:t>API Testing</a:t>
          </a:r>
          <a:endParaRPr lang="en-US" sz="3200" kern="1200" dirty="0">
            <a:latin typeface="Arial" panose="020B0604020202020204" pitchFamily="34" charset="0"/>
            <a:cs typeface="Arial" panose="020B0604020202020204" pitchFamily="34" charset="0"/>
          </a:endParaRPr>
        </a:p>
      </dsp:txBody>
      <dsp:txXfrm>
        <a:off x="3538574" y="2613040"/>
        <a:ext cx="2981250" cy="945000"/>
      </dsp:txXfrm>
    </dsp:sp>
    <dsp:sp modelId="{5BDDFF18-9AEC-4E5E-B9AA-33D86F01A63E}">
      <dsp:nvSpPr>
        <dsp:cNvPr id="0" name=""/>
        <dsp:cNvSpPr/>
      </dsp:nvSpPr>
      <dsp:spPr>
        <a:xfrm>
          <a:off x="7622887" y="22803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AEBFF-D2D3-4FFF-AD65-C3CEAEEB10F2}">
      <dsp:nvSpPr>
        <dsp:cNvPr id="0" name=""/>
        <dsp:cNvSpPr/>
      </dsp:nvSpPr>
      <dsp:spPr>
        <a:xfrm>
          <a:off x="8010450" y="6156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9CAFAA-6939-48A6-A89B-19D1A94B9EA1}">
      <dsp:nvSpPr>
        <dsp:cNvPr id="0" name=""/>
        <dsp:cNvSpPr/>
      </dsp:nvSpPr>
      <dsp:spPr>
        <a:xfrm>
          <a:off x="7041543" y="2613040"/>
          <a:ext cx="298125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pPr>
          <a:r>
            <a:rPr lang="en-US" sz="3200" b="0" i="0" kern="1200" dirty="0">
              <a:latin typeface="Arial" panose="020B0604020202020204" pitchFamily="34" charset="0"/>
              <a:cs typeface="Arial" panose="020B0604020202020204" pitchFamily="34" charset="0"/>
            </a:rPr>
            <a:t>Digitization in Telecom World</a:t>
          </a:r>
          <a:endParaRPr lang="en-US" sz="3200" kern="1200" dirty="0">
            <a:latin typeface="Arial" panose="020B0604020202020204" pitchFamily="34" charset="0"/>
            <a:cs typeface="Arial" panose="020B0604020202020204" pitchFamily="34" charset="0"/>
          </a:endParaRPr>
        </a:p>
      </dsp:txBody>
      <dsp:txXfrm>
        <a:off x="7041543" y="2613040"/>
        <a:ext cx="2981250" cy="945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GB"/>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8/13/2023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8/13/2023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8/13/2023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8/13/2023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8/13/2023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8/13/2023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8/13/2023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8/13/2023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GB"/>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8/13/2023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8/13/2023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lnkd.in/g4JnPVTe"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dirty="0"/>
              <a:t>Foundation Bootcamp </a:t>
            </a:r>
            <a:br>
              <a:rPr lang="en-US" dirty="0"/>
            </a:br>
            <a:r>
              <a:rPr lang="en-US" dirty="0"/>
              <a:t>Telstra</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Name: Shubham Bhosale</a:t>
            </a:r>
          </a:p>
          <a:p>
            <a:endParaRPr lang="en-US" dirty="0"/>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7F1B-54D9-B2E6-F14D-B10DF84D8B77}"/>
              </a:ext>
            </a:extLst>
          </p:cNvPr>
          <p:cNvSpPr>
            <a:spLocks noGrp="1"/>
          </p:cNvSpPr>
          <p:nvPr>
            <p:ph type="title"/>
          </p:nvPr>
        </p:nvSpPr>
        <p:spPr/>
        <p:txBody>
          <a:bodyPr/>
          <a:lstStyle/>
          <a:p>
            <a:r>
              <a:rPr lang="en-IN" dirty="0"/>
              <a:t>Agile Method</a:t>
            </a:r>
          </a:p>
        </p:txBody>
      </p:sp>
      <p:sp>
        <p:nvSpPr>
          <p:cNvPr id="3" name="Content Placeholder 2">
            <a:extLst>
              <a:ext uri="{FF2B5EF4-FFF2-40B4-BE49-F238E27FC236}">
                <a16:creationId xmlns:a16="http://schemas.microsoft.com/office/drawing/2014/main" id="{556F74E4-9412-76A9-2C95-89D288D01713}"/>
              </a:ext>
            </a:extLst>
          </p:cNvPr>
          <p:cNvSpPr>
            <a:spLocks noGrp="1"/>
          </p:cNvSpPr>
          <p:nvPr>
            <p:ph idx="1"/>
          </p:nvPr>
        </p:nvSpPr>
        <p:spPr/>
        <p:txBody>
          <a:bodyPr/>
          <a:lstStyle/>
          <a:p>
            <a:r>
              <a:rPr lang="en-US" b="0" i="0" dirty="0">
                <a:solidFill>
                  <a:srgbClr val="000000"/>
                </a:solidFill>
                <a:effectLst/>
                <a:latin typeface="lato" panose="020F0502020204030203" pitchFamily="34" charset="0"/>
              </a:rPr>
              <a:t>Agile product development breaks down the project into short developmental cycles called sprints.</a:t>
            </a:r>
          </a:p>
          <a:p>
            <a:r>
              <a:rPr lang="en-US" dirty="0">
                <a:solidFill>
                  <a:srgbClr val="000000"/>
                </a:solidFill>
                <a:latin typeface="lato" panose="020F0502020204030203" pitchFamily="34" charset="0"/>
              </a:rPr>
              <a:t>Distributive way to do work</a:t>
            </a:r>
          </a:p>
          <a:p>
            <a:r>
              <a:rPr lang="en-US" dirty="0">
                <a:solidFill>
                  <a:srgbClr val="000000"/>
                </a:solidFill>
                <a:latin typeface="lato" panose="020F0502020204030203" pitchFamily="34" charset="0"/>
              </a:rPr>
              <a:t>Build in phases</a:t>
            </a:r>
          </a:p>
          <a:p>
            <a:r>
              <a:rPr lang="en-US" dirty="0">
                <a:solidFill>
                  <a:srgbClr val="000000"/>
                </a:solidFill>
                <a:latin typeface="lato" panose="020F0502020204030203" pitchFamily="34" charset="0"/>
              </a:rPr>
              <a:t>Sprint -&gt;short duration of time</a:t>
            </a:r>
          </a:p>
          <a:p>
            <a:r>
              <a:rPr lang="en-US" dirty="0" err="1">
                <a:solidFill>
                  <a:srgbClr val="000000"/>
                </a:solidFill>
                <a:latin typeface="lato" panose="020F0502020204030203" pitchFamily="34" charset="0"/>
              </a:rPr>
              <a:t>Eg</a:t>
            </a:r>
            <a:r>
              <a:rPr lang="en-US" dirty="0">
                <a:solidFill>
                  <a:srgbClr val="000000"/>
                </a:solidFill>
                <a:latin typeface="lato" panose="020F0502020204030203" pitchFamily="34" charset="0"/>
              </a:rPr>
              <a:t> </a:t>
            </a:r>
            <a:r>
              <a:rPr lang="en-US" dirty="0" err="1">
                <a:solidFill>
                  <a:srgbClr val="000000"/>
                </a:solidFill>
                <a:latin typeface="lato" panose="020F0502020204030203" pitchFamily="34" charset="0"/>
              </a:rPr>
              <a:t>whatsup</a:t>
            </a:r>
            <a:r>
              <a:rPr lang="en-US" dirty="0">
                <a:solidFill>
                  <a:srgbClr val="000000"/>
                </a:solidFill>
                <a:latin typeface="lato" panose="020F0502020204030203" pitchFamily="34" charset="0"/>
              </a:rPr>
              <a:t> adding payment feature in </a:t>
            </a:r>
            <a:r>
              <a:rPr lang="en-US" dirty="0" err="1">
                <a:solidFill>
                  <a:srgbClr val="000000"/>
                </a:solidFill>
                <a:latin typeface="lato" panose="020F0502020204030203" pitchFamily="34" charset="0"/>
              </a:rPr>
              <a:t>existion</a:t>
            </a:r>
            <a:r>
              <a:rPr lang="en-US" dirty="0">
                <a:solidFill>
                  <a:srgbClr val="000000"/>
                </a:solidFill>
                <a:latin typeface="lato" panose="020F0502020204030203" pitchFamily="34" charset="0"/>
              </a:rPr>
              <a:t> one</a:t>
            </a:r>
          </a:p>
          <a:p>
            <a:endParaRPr lang="en-IN" dirty="0"/>
          </a:p>
        </p:txBody>
      </p:sp>
    </p:spTree>
    <p:extLst>
      <p:ext uri="{BB962C8B-B14F-4D97-AF65-F5344CB8AC3E}">
        <p14:creationId xmlns:p14="http://schemas.microsoft.com/office/powerpoint/2010/main" val="4133456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 Complete Guide to the Agile Product Development Process">
            <a:extLst>
              <a:ext uri="{FF2B5EF4-FFF2-40B4-BE49-F238E27FC236}">
                <a16:creationId xmlns:a16="http://schemas.microsoft.com/office/drawing/2014/main" id="{DCAC530D-AA50-FCAE-9CF5-55F0522180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3" y="0"/>
            <a:ext cx="11926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800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4C9132-961F-9D94-95F7-F6DFD18B8B74}"/>
              </a:ext>
            </a:extLst>
          </p:cNvPr>
          <p:cNvSpPr>
            <a:spLocks noGrp="1"/>
          </p:cNvSpPr>
          <p:nvPr>
            <p:ph type="title"/>
          </p:nvPr>
        </p:nvSpPr>
        <p:spPr/>
        <p:txBody>
          <a:bodyPr/>
          <a:lstStyle/>
          <a:p>
            <a:r>
              <a:rPr lang="en-US" b="0" i="0" dirty="0">
                <a:solidFill>
                  <a:srgbClr val="000000"/>
                </a:solidFill>
                <a:effectLst/>
                <a:latin typeface="lato" panose="020F0502020204030203" pitchFamily="34" charset="0"/>
              </a:rPr>
              <a:t>GitHub (Add, commit, pull, push, branching)</a:t>
            </a:r>
            <a:endParaRPr lang="en-IN" dirty="0"/>
          </a:p>
        </p:txBody>
      </p:sp>
      <p:sp>
        <p:nvSpPr>
          <p:cNvPr id="4" name="Content Placeholder 3">
            <a:extLst>
              <a:ext uri="{FF2B5EF4-FFF2-40B4-BE49-F238E27FC236}">
                <a16:creationId xmlns:a16="http://schemas.microsoft.com/office/drawing/2014/main" id="{35612F50-5CE9-8252-962C-5CE90B2DF0F1}"/>
              </a:ext>
            </a:extLst>
          </p:cNvPr>
          <p:cNvSpPr>
            <a:spLocks noGrp="1"/>
          </p:cNvSpPr>
          <p:nvPr>
            <p:ph idx="1"/>
          </p:nvPr>
        </p:nvSpPr>
        <p:spPr/>
        <p:txBody>
          <a:bodyPr>
            <a:normAutofit fontScale="85000" lnSpcReduction="20000"/>
          </a:bodyPr>
          <a:lstStyle/>
          <a:p>
            <a:r>
              <a:rPr lang="en-US" b="0" i="0" dirty="0">
                <a:solidFill>
                  <a:srgbClr val="000000"/>
                </a:solidFill>
                <a:effectLst/>
                <a:latin typeface="lato" panose="020F0502020204030203" pitchFamily="34" charset="0"/>
              </a:rPr>
              <a:t>1. Create a GitHub Repository:</a:t>
            </a:r>
            <a:br>
              <a:rPr lang="en-US" dirty="0"/>
            </a:br>
            <a:r>
              <a:rPr lang="en-US" b="0" i="0" dirty="0">
                <a:solidFill>
                  <a:srgbClr val="000000"/>
                </a:solidFill>
                <a:effectLst/>
                <a:latin typeface="lato" panose="020F0502020204030203" pitchFamily="34" charset="0"/>
              </a:rPr>
              <a:t>- Create a new repository on GitHub with a name and description.</a:t>
            </a:r>
            <a:br>
              <a:rPr lang="en-US" dirty="0"/>
            </a:br>
            <a:br>
              <a:rPr lang="en-US" dirty="0"/>
            </a:br>
            <a:r>
              <a:rPr lang="en-US" b="0" i="0" dirty="0">
                <a:solidFill>
                  <a:srgbClr val="000000"/>
                </a:solidFill>
                <a:effectLst/>
                <a:latin typeface="lato" panose="020F0502020204030203" pitchFamily="34" charset="0"/>
              </a:rPr>
              <a:t>2. Set Up Git on Your Local Machine:</a:t>
            </a:r>
            <a:br>
              <a:rPr lang="en-US" dirty="0"/>
            </a:br>
            <a:r>
              <a:rPr lang="en-US" b="0" i="0" dirty="0">
                <a:solidFill>
                  <a:srgbClr val="000000"/>
                </a:solidFill>
                <a:effectLst/>
                <a:latin typeface="lato" panose="020F0502020204030203" pitchFamily="34" charset="0"/>
              </a:rPr>
              <a:t>- Install Git and open a terminal or command prompt.</a:t>
            </a:r>
            <a:br>
              <a:rPr lang="en-US" dirty="0"/>
            </a:br>
            <a:br>
              <a:rPr lang="en-US" dirty="0"/>
            </a:br>
            <a:r>
              <a:rPr lang="en-US" b="0" i="0" dirty="0">
                <a:solidFill>
                  <a:srgbClr val="000000"/>
                </a:solidFill>
                <a:effectLst/>
                <a:latin typeface="lato" panose="020F0502020204030203" pitchFamily="34" charset="0"/>
              </a:rPr>
              <a:t>3. Clone the Repository:</a:t>
            </a:r>
            <a:br>
              <a:rPr lang="en-US" dirty="0"/>
            </a:br>
            <a:r>
              <a:rPr lang="en-US" b="0" i="0" dirty="0">
                <a:solidFill>
                  <a:srgbClr val="000000"/>
                </a:solidFill>
                <a:effectLst/>
                <a:latin typeface="lato" panose="020F0502020204030203" pitchFamily="34" charset="0"/>
              </a:rPr>
              <a:t>- Clone the GitHub repository to your local machine using `git clone`.</a:t>
            </a:r>
            <a:br>
              <a:rPr lang="en-US" dirty="0"/>
            </a:br>
            <a:br>
              <a:rPr lang="en-US" dirty="0"/>
            </a:br>
            <a:r>
              <a:rPr lang="en-US" b="0" i="0" dirty="0">
                <a:solidFill>
                  <a:srgbClr val="000000"/>
                </a:solidFill>
                <a:effectLst/>
                <a:latin typeface="lato" panose="020F0502020204030203" pitchFamily="34" charset="0"/>
              </a:rPr>
              <a:t>4. Add and Commit Changes:</a:t>
            </a:r>
            <a:br>
              <a:rPr lang="en-US" dirty="0"/>
            </a:br>
            <a:r>
              <a:rPr lang="en-US" b="0" i="0" dirty="0">
                <a:solidFill>
                  <a:srgbClr val="000000"/>
                </a:solidFill>
                <a:effectLst/>
                <a:latin typeface="lato" panose="020F0502020204030203" pitchFamily="34" charset="0"/>
              </a:rPr>
              <a:t>- Make changes to files in the repository.</a:t>
            </a:r>
            <a:br>
              <a:rPr lang="en-US" dirty="0"/>
            </a:br>
            <a:r>
              <a:rPr lang="en-US" b="0" i="0" dirty="0">
                <a:solidFill>
                  <a:srgbClr val="000000"/>
                </a:solidFill>
                <a:effectLst/>
                <a:latin typeface="lato" panose="020F0502020204030203" pitchFamily="34" charset="0"/>
              </a:rPr>
              <a:t>- Use `git add .` to stage changes and `git commit -m "Your message"` to commit.</a:t>
            </a:r>
            <a:br>
              <a:rPr lang="en-US" dirty="0"/>
            </a:br>
            <a:br>
              <a:rPr lang="en-US" dirty="0"/>
            </a:br>
            <a:r>
              <a:rPr lang="en-US" b="0" i="0" dirty="0">
                <a:solidFill>
                  <a:srgbClr val="000000"/>
                </a:solidFill>
                <a:effectLst/>
                <a:latin typeface="lato" panose="020F0502020204030203" pitchFamily="34" charset="0"/>
              </a:rPr>
              <a:t>5. Pull (Optional):</a:t>
            </a:r>
            <a:br>
              <a:rPr lang="en-US" dirty="0"/>
            </a:br>
            <a:r>
              <a:rPr lang="en-US" b="0" i="0" dirty="0">
                <a:solidFill>
                  <a:srgbClr val="000000"/>
                </a:solidFill>
                <a:effectLst/>
                <a:latin typeface="lato" panose="020F0502020204030203" pitchFamily="34" charset="0"/>
              </a:rPr>
              <a:t>- Use `git pull origin main` to pull changes from the remote repository (if needed).</a:t>
            </a:r>
            <a:endParaRPr lang="en-IN" dirty="0"/>
          </a:p>
        </p:txBody>
      </p:sp>
    </p:spTree>
    <p:extLst>
      <p:ext uri="{BB962C8B-B14F-4D97-AF65-F5344CB8AC3E}">
        <p14:creationId xmlns:p14="http://schemas.microsoft.com/office/powerpoint/2010/main" val="1650994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5C0A21-DB66-501F-FF1D-6E850F51A104}"/>
              </a:ext>
            </a:extLst>
          </p:cNvPr>
          <p:cNvSpPr txBox="1"/>
          <p:nvPr/>
        </p:nvSpPr>
        <p:spPr>
          <a:xfrm>
            <a:off x="1010653" y="654518"/>
            <a:ext cx="9923646" cy="4801314"/>
          </a:xfrm>
          <a:prstGeom prst="rect">
            <a:avLst/>
          </a:prstGeom>
          <a:noFill/>
        </p:spPr>
        <p:txBody>
          <a:bodyPr wrap="square" rtlCol="0">
            <a:spAutoFit/>
          </a:bodyPr>
          <a:lstStyle/>
          <a:p>
            <a:r>
              <a:rPr lang="en-US" b="0" i="0" dirty="0">
                <a:solidFill>
                  <a:srgbClr val="000000"/>
                </a:solidFill>
                <a:effectLst/>
                <a:latin typeface="lato" panose="020F0502020204030203" pitchFamily="34" charset="0"/>
              </a:rPr>
              <a:t>6. Push to GitHub:</a:t>
            </a:r>
            <a:br>
              <a:rPr lang="en-US" dirty="0"/>
            </a:br>
            <a:r>
              <a:rPr lang="en-US" b="0" i="0" dirty="0">
                <a:solidFill>
                  <a:srgbClr val="000000"/>
                </a:solidFill>
                <a:effectLst/>
                <a:latin typeface="lato" panose="020F0502020204030203" pitchFamily="34" charset="0"/>
              </a:rPr>
              <a:t>- Push your committed changes to GitHub using `git push origin main`.</a:t>
            </a:r>
            <a:br>
              <a:rPr lang="en-US" dirty="0"/>
            </a:br>
            <a:br>
              <a:rPr lang="en-US" dirty="0"/>
            </a:br>
            <a:r>
              <a:rPr lang="en-US" b="0" i="0" dirty="0">
                <a:solidFill>
                  <a:srgbClr val="000000"/>
                </a:solidFill>
                <a:effectLst/>
                <a:latin typeface="lato" panose="020F0502020204030203" pitchFamily="34" charset="0"/>
              </a:rPr>
              <a:t>7. Create and Switch to a Branch (Optional):</a:t>
            </a:r>
            <a:br>
              <a:rPr lang="en-US" dirty="0"/>
            </a:br>
            <a:r>
              <a:rPr lang="en-US" b="0" i="0" dirty="0">
                <a:solidFill>
                  <a:srgbClr val="000000"/>
                </a:solidFill>
                <a:effectLst/>
                <a:latin typeface="lato" panose="020F0502020204030203" pitchFamily="34" charset="0"/>
              </a:rPr>
              <a:t>- Create a new branch using `git checkout -b branch-name`.</a:t>
            </a:r>
            <a:br>
              <a:rPr lang="en-US" dirty="0"/>
            </a:br>
            <a:br>
              <a:rPr lang="en-US" dirty="0"/>
            </a:br>
            <a:r>
              <a:rPr lang="en-US" b="0" i="0" dirty="0">
                <a:solidFill>
                  <a:srgbClr val="000000"/>
                </a:solidFill>
                <a:effectLst/>
                <a:latin typeface="lato" panose="020F0502020204030203" pitchFamily="34" charset="0"/>
              </a:rPr>
              <a:t>8. Merge Changes (Optional):</a:t>
            </a:r>
            <a:br>
              <a:rPr lang="en-US" dirty="0"/>
            </a:br>
            <a:r>
              <a:rPr lang="en-US" b="0" i="0" dirty="0">
                <a:solidFill>
                  <a:srgbClr val="000000"/>
                </a:solidFill>
                <a:effectLst/>
                <a:latin typeface="lato" panose="020F0502020204030203" pitchFamily="34" charset="0"/>
              </a:rPr>
              <a:t>- Create a pull request (PR) on GitHub to merge your branch.</a:t>
            </a:r>
            <a:br>
              <a:rPr lang="en-US" dirty="0"/>
            </a:br>
            <a:br>
              <a:rPr lang="en-US" dirty="0"/>
            </a:br>
            <a:r>
              <a:rPr lang="en-US" b="0" i="0" dirty="0">
                <a:solidFill>
                  <a:srgbClr val="000000"/>
                </a:solidFill>
                <a:effectLst/>
                <a:latin typeface="lato" panose="020F0502020204030203" pitchFamily="34" charset="0"/>
              </a:rPr>
              <a:t>9. Updating Your Local Repository:</a:t>
            </a:r>
            <a:br>
              <a:rPr lang="en-US" dirty="0"/>
            </a:br>
            <a:r>
              <a:rPr lang="en-US" b="0" i="0" dirty="0">
                <a:solidFill>
                  <a:srgbClr val="000000"/>
                </a:solidFill>
                <a:effectLst/>
                <a:latin typeface="lato" panose="020F0502020204030203" pitchFamily="34" charset="0"/>
              </a:rPr>
              <a:t>- Switch to the main branch with `git checkout main` and pull changes with `git pull origin main`.</a:t>
            </a:r>
            <a:br>
              <a:rPr lang="en-US" dirty="0"/>
            </a:br>
            <a:br>
              <a:rPr lang="en-US" dirty="0"/>
            </a:br>
            <a:r>
              <a:rPr lang="en-US" b="0" i="0" dirty="0">
                <a:solidFill>
                  <a:srgbClr val="000000"/>
                </a:solidFill>
                <a:effectLst/>
                <a:latin typeface="lato" panose="020F0502020204030203" pitchFamily="34" charset="0"/>
              </a:rPr>
              <a:t>10. Updating Forked Repositories (Contributing):</a:t>
            </a:r>
            <a:br>
              <a:rPr lang="en-US" dirty="0"/>
            </a:br>
            <a:r>
              <a:rPr lang="en-US" b="0" i="0" dirty="0">
                <a:solidFill>
                  <a:srgbClr val="000000"/>
                </a:solidFill>
                <a:effectLst/>
                <a:latin typeface="lato" panose="020F0502020204030203" pitchFamily="34" charset="0"/>
              </a:rPr>
              <a:t>- Sync your forked repository with the original before making a pull request.</a:t>
            </a:r>
            <a:br>
              <a:rPr lang="en-US" dirty="0"/>
            </a:br>
            <a:br>
              <a:rPr lang="en-US" dirty="0"/>
            </a:br>
            <a:r>
              <a:rPr lang="en-US" b="0" i="0" dirty="0">
                <a:solidFill>
                  <a:srgbClr val="000000"/>
                </a:solidFill>
                <a:effectLst/>
                <a:latin typeface="lato" panose="020F0502020204030203" pitchFamily="34" charset="0"/>
              </a:rPr>
              <a:t>These steps cover the essential process of adding, committing, pushing, and branching code on GitHub.</a:t>
            </a:r>
            <a:endParaRPr lang="en-IN" dirty="0"/>
          </a:p>
        </p:txBody>
      </p:sp>
    </p:spTree>
    <p:extLst>
      <p:ext uri="{BB962C8B-B14F-4D97-AF65-F5344CB8AC3E}">
        <p14:creationId xmlns:p14="http://schemas.microsoft.com/office/powerpoint/2010/main" val="1333151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EE004-65A7-8E65-4269-C2386D046DC1}"/>
              </a:ext>
            </a:extLst>
          </p:cNvPr>
          <p:cNvSpPr>
            <a:spLocks noGrp="1"/>
          </p:cNvSpPr>
          <p:nvPr>
            <p:ph type="title"/>
          </p:nvPr>
        </p:nvSpPr>
        <p:spPr/>
        <p:txBody>
          <a:bodyPr/>
          <a:lstStyle/>
          <a:p>
            <a:r>
              <a:rPr lang="en-IN" dirty="0"/>
              <a:t>DBMS -</a:t>
            </a:r>
            <a:r>
              <a:rPr lang="en-IN" dirty="0" err="1"/>
              <a:t>Mysql</a:t>
            </a:r>
            <a:endParaRPr lang="en-IN" dirty="0"/>
          </a:p>
        </p:txBody>
      </p:sp>
      <p:sp>
        <p:nvSpPr>
          <p:cNvPr id="3" name="Content Placeholder 2">
            <a:extLst>
              <a:ext uri="{FF2B5EF4-FFF2-40B4-BE49-F238E27FC236}">
                <a16:creationId xmlns:a16="http://schemas.microsoft.com/office/drawing/2014/main" id="{96CD2F5A-4399-05B7-C289-8468E1ABF213}"/>
              </a:ext>
            </a:extLst>
          </p:cNvPr>
          <p:cNvSpPr>
            <a:spLocks noGrp="1"/>
          </p:cNvSpPr>
          <p:nvPr>
            <p:ph idx="1"/>
          </p:nvPr>
        </p:nvSpPr>
        <p:spPr/>
        <p:txBody>
          <a:bodyPr/>
          <a:lstStyle/>
          <a:p>
            <a:r>
              <a:rPr lang="en-IN" dirty="0"/>
              <a:t>Data –information</a:t>
            </a:r>
          </a:p>
          <a:p>
            <a:r>
              <a:rPr lang="en-IN" dirty="0"/>
              <a:t>DBMS – storing the data in the system</a:t>
            </a:r>
          </a:p>
          <a:p>
            <a:r>
              <a:rPr lang="en-IN" dirty="0"/>
              <a:t>Database –collection of similar information</a:t>
            </a:r>
          </a:p>
          <a:p>
            <a:r>
              <a:rPr lang="en-IN" dirty="0"/>
              <a:t>RDBMS – records stored in tables</a:t>
            </a:r>
          </a:p>
          <a:p>
            <a:r>
              <a:rPr lang="en-IN" dirty="0" err="1"/>
              <a:t>Sql</a:t>
            </a:r>
            <a:r>
              <a:rPr lang="en-IN" dirty="0"/>
              <a:t> – query Language access data from database.</a:t>
            </a:r>
          </a:p>
          <a:p>
            <a:r>
              <a:rPr lang="en-IN" dirty="0" err="1"/>
              <a:t>Mysql</a:t>
            </a:r>
            <a:r>
              <a:rPr lang="en-IN" dirty="0"/>
              <a:t>- database software</a:t>
            </a:r>
          </a:p>
        </p:txBody>
      </p:sp>
    </p:spTree>
    <p:extLst>
      <p:ext uri="{BB962C8B-B14F-4D97-AF65-F5344CB8AC3E}">
        <p14:creationId xmlns:p14="http://schemas.microsoft.com/office/powerpoint/2010/main" val="520618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95F72840-2291-A6C3-13BD-62AE49EC93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2850" y="0"/>
            <a:ext cx="7224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94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RUD Operations Explained. What is CRUD? | by Avelon Pang | Geek Culture |  Medium">
            <a:extLst>
              <a:ext uri="{FF2B5EF4-FFF2-40B4-BE49-F238E27FC236}">
                <a16:creationId xmlns:a16="http://schemas.microsoft.com/office/drawing/2014/main" id="{F11D9E80-1E07-773C-D48B-F9C45F3E30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6510" y="2656573"/>
            <a:ext cx="5790598" cy="3409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E9165D0-C3AB-ADF3-08E4-6EF9DC34601B}"/>
              </a:ext>
            </a:extLst>
          </p:cNvPr>
          <p:cNvSpPr txBox="1"/>
          <p:nvPr/>
        </p:nvSpPr>
        <p:spPr>
          <a:xfrm>
            <a:off x="144378" y="327259"/>
            <a:ext cx="7209323" cy="3139321"/>
          </a:xfrm>
          <a:prstGeom prst="rect">
            <a:avLst/>
          </a:prstGeom>
          <a:noFill/>
        </p:spPr>
        <p:txBody>
          <a:bodyPr wrap="square" rtlCol="0">
            <a:spAutoFit/>
          </a:bodyPr>
          <a:lstStyle/>
          <a:p>
            <a:pPr algn="l">
              <a:buFont typeface="Arial" panose="020B0604020202020204" pitchFamily="34" charset="0"/>
              <a:buChar char="•"/>
            </a:pPr>
            <a:r>
              <a:rPr lang="en-US" sz="2000" b="0" i="0" dirty="0">
                <a:solidFill>
                  <a:srgbClr val="000000"/>
                </a:solidFill>
                <a:effectLst/>
                <a:latin typeface="neue-haas-grotesk-display"/>
              </a:rPr>
              <a:t>The INSERT statement is used for CREATE:</a:t>
            </a:r>
          </a:p>
          <a:p>
            <a:pPr algn="l" rtl="0"/>
            <a:r>
              <a:rPr lang="en-US" sz="2000" b="1" i="0" dirty="0">
                <a:solidFill>
                  <a:srgbClr val="066DA1"/>
                </a:solidFill>
                <a:effectLst/>
                <a:latin typeface="inherit"/>
              </a:rPr>
              <a:t>INSERT</a:t>
            </a:r>
            <a:r>
              <a:rPr lang="en-US" sz="2000" b="0" i="0" dirty="0">
                <a:solidFill>
                  <a:srgbClr val="000000"/>
                </a:solidFill>
                <a:effectLst/>
                <a:latin typeface="inherit"/>
              </a:rPr>
              <a:t> </a:t>
            </a:r>
            <a:r>
              <a:rPr lang="en-US" sz="2000" b="1" i="0" dirty="0">
                <a:solidFill>
                  <a:srgbClr val="066DA1"/>
                </a:solidFill>
                <a:effectLst/>
                <a:latin typeface="inherit"/>
              </a:rPr>
              <a:t>INTO</a:t>
            </a:r>
            <a:r>
              <a:rPr lang="en-US" sz="2000" b="0" i="0" dirty="0">
                <a:solidFill>
                  <a:srgbClr val="000000"/>
                </a:solidFill>
                <a:effectLst/>
                <a:latin typeface="inherit"/>
              </a:rPr>
              <a:t> &lt;</a:t>
            </a:r>
            <a:r>
              <a:rPr lang="en-US" sz="2000" b="1" i="0" dirty="0">
                <a:solidFill>
                  <a:srgbClr val="066DA1"/>
                </a:solidFill>
                <a:effectLst/>
                <a:latin typeface="inherit"/>
              </a:rPr>
              <a:t>table</a:t>
            </a:r>
            <a:r>
              <a:rPr lang="en-US" sz="2000" b="0" i="0" dirty="0">
                <a:solidFill>
                  <a:srgbClr val="000000"/>
                </a:solidFill>
                <a:effectLst/>
                <a:latin typeface="inherit"/>
              </a:rPr>
              <a:t> name&gt; </a:t>
            </a:r>
            <a:r>
              <a:rPr lang="en-US" sz="2000" b="1" i="0" dirty="0">
                <a:solidFill>
                  <a:srgbClr val="066DA1"/>
                </a:solidFill>
                <a:effectLst/>
                <a:latin typeface="inherit"/>
              </a:rPr>
              <a:t>VALUES</a:t>
            </a:r>
            <a:r>
              <a:rPr lang="en-US" sz="2000" b="0" i="0" dirty="0">
                <a:solidFill>
                  <a:srgbClr val="000000"/>
                </a:solidFill>
                <a:effectLst/>
                <a:latin typeface="inherit"/>
              </a:rPr>
              <a:t> (field value </a:t>
            </a:r>
            <a:r>
              <a:rPr lang="en-US" sz="2000" b="0" i="0" dirty="0">
                <a:solidFill>
                  <a:srgbClr val="D53AA9"/>
                </a:solidFill>
                <a:effectLst/>
                <a:latin typeface="inherit"/>
              </a:rPr>
              <a:t>1</a:t>
            </a:r>
            <a:r>
              <a:rPr lang="en-US" sz="2000" b="0" i="0" dirty="0">
                <a:solidFill>
                  <a:srgbClr val="000000"/>
                </a:solidFill>
                <a:effectLst/>
                <a:latin typeface="inherit"/>
              </a:rPr>
              <a:t>, field value, </a:t>
            </a:r>
            <a:r>
              <a:rPr lang="en-US" sz="2000" b="0" i="0" dirty="0">
                <a:solidFill>
                  <a:srgbClr val="D53AA9"/>
                </a:solidFill>
                <a:effectLst/>
                <a:latin typeface="inherit"/>
              </a:rPr>
              <a:t>2</a:t>
            </a:r>
            <a:r>
              <a:rPr lang="en-US" sz="2000" b="0" i="0" dirty="0">
                <a:solidFill>
                  <a:srgbClr val="000000"/>
                </a:solidFill>
                <a:effectLst/>
                <a:latin typeface="inherit"/>
              </a:rPr>
              <a:t>…)</a:t>
            </a:r>
            <a:endParaRPr lang="en-US" sz="2000" b="0" i="0" dirty="0">
              <a:solidFill>
                <a:srgbClr val="AAAAAA"/>
              </a:solidFill>
              <a:effectLst/>
              <a:latin typeface="Source Code Pro" panose="020F0502020204030204" pitchFamily="49" charset="0"/>
            </a:endParaRPr>
          </a:p>
          <a:p>
            <a:pPr algn="l">
              <a:buFont typeface="Arial" panose="020B0604020202020204" pitchFamily="34" charset="0"/>
              <a:buChar char="•"/>
            </a:pPr>
            <a:r>
              <a:rPr lang="en-US" sz="2000" b="0" i="0" dirty="0">
                <a:solidFill>
                  <a:srgbClr val="000000"/>
                </a:solidFill>
                <a:effectLst/>
                <a:latin typeface="neue-haas-grotesk-display"/>
              </a:rPr>
              <a:t>The SELECT statement is used for READ:</a:t>
            </a:r>
          </a:p>
          <a:p>
            <a:pPr algn="l" rtl="0"/>
            <a:r>
              <a:rPr lang="en-US" sz="2000" b="1" i="0" dirty="0">
                <a:solidFill>
                  <a:srgbClr val="066DA1"/>
                </a:solidFill>
                <a:effectLst/>
                <a:latin typeface="inherit"/>
              </a:rPr>
              <a:t>SELECT</a:t>
            </a:r>
            <a:r>
              <a:rPr lang="en-US" sz="2000" b="0" i="0" dirty="0">
                <a:solidFill>
                  <a:srgbClr val="000000"/>
                </a:solidFill>
                <a:effectLst/>
                <a:latin typeface="inherit"/>
              </a:rPr>
              <a:t> field </a:t>
            </a:r>
            <a:r>
              <a:rPr lang="en-US" sz="2000" b="0" i="0" dirty="0">
                <a:solidFill>
                  <a:srgbClr val="D53AA9"/>
                </a:solidFill>
                <a:effectLst/>
                <a:latin typeface="inherit"/>
              </a:rPr>
              <a:t>1</a:t>
            </a:r>
            <a:r>
              <a:rPr lang="en-US" sz="2000" b="0" i="0" dirty="0">
                <a:solidFill>
                  <a:srgbClr val="000000"/>
                </a:solidFill>
                <a:effectLst/>
                <a:latin typeface="inherit"/>
              </a:rPr>
              <a:t>, field </a:t>
            </a:r>
            <a:r>
              <a:rPr lang="en-US" sz="2000" b="0" i="0" dirty="0">
                <a:solidFill>
                  <a:srgbClr val="D53AA9"/>
                </a:solidFill>
                <a:effectLst/>
                <a:latin typeface="inherit"/>
              </a:rPr>
              <a:t>2</a:t>
            </a:r>
            <a:r>
              <a:rPr lang="en-US" sz="2000" b="0" i="0" dirty="0">
                <a:solidFill>
                  <a:srgbClr val="000000"/>
                </a:solidFill>
                <a:effectLst/>
                <a:latin typeface="inherit"/>
              </a:rPr>
              <a:t>, …</a:t>
            </a:r>
            <a:r>
              <a:rPr lang="en-US" sz="2000" b="1" i="0" dirty="0">
                <a:solidFill>
                  <a:srgbClr val="066DA1"/>
                </a:solidFill>
                <a:effectLst/>
                <a:latin typeface="inherit"/>
              </a:rPr>
              <a:t>FROM</a:t>
            </a:r>
            <a:r>
              <a:rPr lang="en-US" sz="2000" b="0" i="0" dirty="0">
                <a:solidFill>
                  <a:srgbClr val="000000"/>
                </a:solidFill>
                <a:effectLst/>
                <a:latin typeface="inherit"/>
              </a:rPr>
              <a:t> &lt;</a:t>
            </a:r>
            <a:r>
              <a:rPr lang="en-US" sz="2000" b="1" i="0" dirty="0">
                <a:solidFill>
                  <a:srgbClr val="066DA1"/>
                </a:solidFill>
                <a:effectLst/>
                <a:latin typeface="inherit"/>
              </a:rPr>
              <a:t>table</a:t>
            </a:r>
            <a:r>
              <a:rPr lang="en-US" sz="2000" b="0" i="0" dirty="0">
                <a:solidFill>
                  <a:srgbClr val="000000"/>
                </a:solidFill>
                <a:effectLst/>
                <a:latin typeface="inherit"/>
              </a:rPr>
              <a:t> name&gt; [</a:t>
            </a:r>
            <a:r>
              <a:rPr lang="en-US" sz="2000" b="1" i="0" dirty="0">
                <a:solidFill>
                  <a:srgbClr val="066DA1"/>
                </a:solidFill>
                <a:effectLst/>
                <a:latin typeface="inherit"/>
              </a:rPr>
              <a:t>WHERE</a:t>
            </a:r>
            <a:r>
              <a:rPr lang="en-US" sz="2000" b="0" i="0" dirty="0">
                <a:solidFill>
                  <a:srgbClr val="000000"/>
                </a:solidFill>
                <a:effectLst/>
                <a:latin typeface="inherit"/>
              </a:rPr>
              <a:t> &lt;condition&gt;]</a:t>
            </a:r>
            <a:endParaRPr lang="en-US" sz="2000" b="0" i="0" dirty="0">
              <a:solidFill>
                <a:srgbClr val="AAAAAA"/>
              </a:solidFill>
              <a:effectLst/>
              <a:latin typeface="Source Code Pro" panose="020F0502020204030204" pitchFamily="49" charset="0"/>
            </a:endParaRPr>
          </a:p>
          <a:p>
            <a:pPr algn="l">
              <a:buFont typeface="Arial" panose="020B0604020202020204" pitchFamily="34" charset="0"/>
              <a:buChar char="•"/>
            </a:pPr>
            <a:r>
              <a:rPr lang="en-US" sz="2000" b="0" i="0" dirty="0">
                <a:solidFill>
                  <a:srgbClr val="000000"/>
                </a:solidFill>
                <a:effectLst/>
                <a:latin typeface="neue-haas-grotesk-display"/>
              </a:rPr>
              <a:t>The UPDATE statement is used for UPDATE:</a:t>
            </a:r>
          </a:p>
          <a:p>
            <a:pPr algn="l" rtl="0"/>
            <a:r>
              <a:rPr lang="en-US" sz="2000" b="1" i="0" dirty="0">
                <a:solidFill>
                  <a:srgbClr val="066DA1"/>
                </a:solidFill>
                <a:effectLst/>
                <a:latin typeface="inherit"/>
              </a:rPr>
              <a:t>UPDATE</a:t>
            </a:r>
            <a:r>
              <a:rPr lang="en-US" sz="2000" b="0" i="0" dirty="0">
                <a:solidFill>
                  <a:srgbClr val="000000"/>
                </a:solidFill>
                <a:effectLst/>
                <a:latin typeface="inherit"/>
              </a:rPr>
              <a:t> &lt;</a:t>
            </a:r>
            <a:r>
              <a:rPr lang="en-US" sz="2000" b="1" i="0" dirty="0">
                <a:solidFill>
                  <a:srgbClr val="066DA1"/>
                </a:solidFill>
                <a:effectLst/>
                <a:latin typeface="inherit"/>
              </a:rPr>
              <a:t>table</a:t>
            </a:r>
            <a:r>
              <a:rPr lang="en-US" sz="2000" b="0" i="0" dirty="0">
                <a:solidFill>
                  <a:srgbClr val="000000"/>
                </a:solidFill>
                <a:effectLst/>
                <a:latin typeface="inherit"/>
              </a:rPr>
              <a:t> name&gt; </a:t>
            </a:r>
            <a:r>
              <a:rPr lang="en-US" sz="2000" b="1" i="0" dirty="0">
                <a:solidFill>
                  <a:srgbClr val="066DA1"/>
                </a:solidFill>
                <a:effectLst/>
                <a:latin typeface="inherit"/>
              </a:rPr>
              <a:t>SET</a:t>
            </a:r>
            <a:r>
              <a:rPr lang="en-US" sz="2000" b="0" i="0" dirty="0">
                <a:solidFill>
                  <a:srgbClr val="000000"/>
                </a:solidFill>
                <a:effectLst/>
                <a:latin typeface="inherit"/>
              </a:rPr>
              <a:t> field1</a:t>
            </a:r>
            <a:r>
              <a:rPr lang="en-US" sz="2000" b="0" i="0" dirty="0">
                <a:solidFill>
                  <a:srgbClr val="404247"/>
                </a:solidFill>
                <a:effectLst/>
                <a:latin typeface="inherit"/>
              </a:rPr>
              <a:t>=</a:t>
            </a:r>
            <a:r>
              <a:rPr lang="en-US" sz="2000" b="0" i="0" dirty="0">
                <a:solidFill>
                  <a:srgbClr val="000000"/>
                </a:solidFill>
                <a:effectLst/>
                <a:latin typeface="inherit"/>
              </a:rPr>
              <a:t>value1, field2</a:t>
            </a:r>
            <a:r>
              <a:rPr lang="en-US" sz="2000" b="0" i="0" dirty="0">
                <a:solidFill>
                  <a:srgbClr val="404247"/>
                </a:solidFill>
                <a:effectLst/>
                <a:latin typeface="inherit"/>
              </a:rPr>
              <a:t>=</a:t>
            </a:r>
            <a:r>
              <a:rPr lang="en-US" sz="2000" b="0" i="0" dirty="0">
                <a:solidFill>
                  <a:srgbClr val="000000"/>
                </a:solidFill>
                <a:effectLst/>
                <a:latin typeface="inherit"/>
              </a:rPr>
              <a:t>value2,… [</a:t>
            </a:r>
            <a:r>
              <a:rPr lang="en-US" sz="2000" b="1" i="0" dirty="0">
                <a:solidFill>
                  <a:srgbClr val="066DA1"/>
                </a:solidFill>
                <a:effectLst/>
                <a:latin typeface="inherit"/>
              </a:rPr>
              <a:t>WHERE</a:t>
            </a:r>
            <a:r>
              <a:rPr lang="en-US" sz="2000" b="0" i="0" dirty="0">
                <a:solidFill>
                  <a:srgbClr val="000000"/>
                </a:solidFill>
                <a:effectLst/>
                <a:latin typeface="inherit"/>
              </a:rPr>
              <a:t> &lt;condition&gt;]</a:t>
            </a:r>
            <a:endParaRPr lang="en-US" sz="2000" b="0" i="0" dirty="0">
              <a:solidFill>
                <a:srgbClr val="AAAAAA"/>
              </a:solidFill>
              <a:effectLst/>
              <a:latin typeface="Source Code Pro" panose="020F0502020204030204" pitchFamily="49" charset="0"/>
            </a:endParaRPr>
          </a:p>
          <a:p>
            <a:pPr algn="l">
              <a:buFont typeface="Arial" panose="020B0604020202020204" pitchFamily="34" charset="0"/>
              <a:buChar char="•"/>
            </a:pPr>
            <a:r>
              <a:rPr lang="en-US" sz="2000" b="0" i="0" dirty="0">
                <a:solidFill>
                  <a:srgbClr val="000000"/>
                </a:solidFill>
                <a:effectLst/>
                <a:latin typeface="neue-haas-grotesk-display"/>
              </a:rPr>
              <a:t>The DELETE statement is used for DELETE:</a:t>
            </a:r>
          </a:p>
          <a:p>
            <a:pPr algn="l" rtl="0"/>
            <a:r>
              <a:rPr lang="en-US" sz="2000" b="1" i="0" dirty="0">
                <a:solidFill>
                  <a:srgbClr val="066DA1"/>
                </a:solidFill>
                <a:effectLst/>
                <a:latin typeface="inherit"/>
              </a:rPr>
              <a:t>DELETE</a:t>
            </a:r>
            <a:r>
              <a:rPr lang="en-US" sz="2000" b="0" i="0" dirty="0">
                <a:solidFill>
                  <a:srgbClr val="000000"/>
                </a:solidFill>
                <a:effectLst/>
                <a:latin typeface="inherit"/>
              </a:rPr>
              <a:t> </a:t>
            </a:r>
            <a:r>
              <a:rPr lang="en-US" sz="2000" b="1" i="0" dirty="0">
                <a:solidFill>
                  <a:srgbClr val="066DA1"/>
                </a:solidFill>
                <a:effectLst/>
                <a:latin typeface="inherit"/>
              </a:rPr>
              <a:t>FROM</a:t>
            </a:r>
            <a:r>
              <a:rPr lang="en-US" sz="2000" b="0" i="0" dirty="0">
                <a:solidFill>
                  <a:srgbClr val="000000"/>
                </a:solidFill>
                <a:effectLst/>
                <a:latin typeface="inherit"/>
              </a:rPr>
              <a:t> &lt;</a:t>
            </a:r>
            <a:r>
              <a:rPr lang="en-US" sz="2000" b="1" i="0" dirty="0">
                <a:solidFill>
                  <a:srgbClr val="066DA1"/>
                </a:solidFill>
                <a:effectLst/>
                <a:latin typeface="inherit"/>
              </a:rPr>
              <a:t>table</a:t>
            </a:r>
            <a:r>
              <a:rPr lang="en-US" sz="2000" b="0" i="0" dirty="0">
                <a:solidFill>
                  <a:srgbClr val="000000"/>
                </a:solidFill>
                <a:effectLst/>
                <a:latin typeface="inherit"/>
              </a:rPr>
              <a:t> name&gt; [</a:t>
            </a:r>
            <a:r>
              <a:rPr lang="en-US" sz="2000" b="1" i="0" dirty="0">
                <a:solidFill>
                  <a:srgbClr val="066DA1"/>
                </a:solidFill>
                <a:effectLst/>
                <a:latin typeface="inherit"/>
              </a:rPr>
              <a:t>WHERE</a:t>
            </a:r>
            <a:r>
              <a:rPr lang="en-US" sz="2000" b="0" i="0" dirty="0">
                <a:solidFill>
                  <a:srgbClr val="000000"/>
                </a:solidFill>
                <a:effectLst/>
                <a:latin typeface="inherit"/>
              </a:rPr>
              <a:t> &lt;condition&gt;]</a:t>
            </a:r>
            <a:endParaRPr lang="en-US" sz="2000" b="0" i="0" dirty="0">
              <a:solidFill>
                <a:srgbClr val="AAAAAA"/>
              </a:solidFill>
              <a:effectLst/>
              <a:latin typeface="Source Code Pro" panose="020F0502020204030204" pitchFamily="49" charset="0"/>
            </a:endParaRPr>
          </a:p>
          <a:p>
            <a:endParaRPr lang="en-IN" dirty="0"/>
          </a:p>
        </p:txBody>
      </p:sp>
      <p:sp>
        <p:nvSpPr>
          <p:cNvPr id="3" name="TextBox 2">
            <a:extLst>
              <a:ext uri="{FF2B5EF4-FFF2-40B4-BE49-F238E27FC236}">
                <a16:creationId xmlns:a16="http://schemas.microsoft.com/office/drawing/2014/main" id="{E87EAE23-84E6-0D2A-0645-9ACDBCFF7014}"/>
              </a:ext>
            </a:extLst>
          </p:cNvPr>
          <p:cNvSpPr txBox="1"/>
          <p:nvPr/>
        </p:nvSpPr>
        <p:spPr>
          <a:xfrm>
            <a:off x="789272" y="3773103"/>
            <a:ext cx="4138863" cy="369332"/>
          </a:xfrm>
          <a:prstGeom prst="rect">
            <a:avLst/>
          </a:prstGeom>
          <a:noFill/>
        </p:spPr>
        <p:txBody>
          <a:bodyPr wrap="square" rtlCol="0">
            <a:spAutoFit/>
          </a:bodyPr>
          <a:lstStyle/>
          <a:p>
            <a:r>
              <a:rPr lang="en-IN" dirty="0"/>
              <a:t>SQL COMMANDS</a:t>
            </a:r>
          </a:p>
        </p:txBody>
      </p:sp>
    </p:spTree>
    <p:extLst>
      <p:ext uri="{BB962C8B-B14F-4D97-AF65-F5344CB8AC3E}">
        <p14:creationId xmlns:p14="http://schemas.microsoft.com/office/powerpoint/2010/main" val="519140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87B9-CEBA-0471-7B1F-5BC68E9DE8D1}"/>
              </a:ext>
            </a:extLst>
          </p:cNvPr>
          <p:cNvSpPr>
            <a:spLocks noGrp="1"/>
          </p:cNvSpPr>
          <p:nvPr>
            <p:ph type="title"/>
          </p:nvPr>
        </p:nvSpPr>
        <p:spPr/>
        <p:txBody>
          <a:bodyPr/>
          <a:lstStyle/>
          <a:p>
            <a:r>
              <a:rPr lang="en-IN" dirty="0" err="1"/>
              <a:t>NoSql</a:t>
            </a:r>
            <a:r>
              <a:rPr lang="en-IN" dirty="0"/>
              <a:t> -</a:t>
            </a:r>
            <a:r>
              <a:rPr lang="en-IN" dirty="0" err="1"/>
              <a:t>MongoDb</a:t>
            </a:r>
            <a:endParaRPr lang="en-IN" dirty="0"/>
          </a:p>
        </p:txBody>
      </p:sp>
      <p:sp>
        <p:nvSpPr>
          <p:cNvPr id="3" name="Content Placeholder 2">
            <a:extLst>
              <a:ext uri="{FF2B5EF4-FFF2-40B4-BE49-F238E27FC236}">
                <a16:creationId xmlns:a16="http://schemas.microsoft.com/office/drawing/2014/main" id="{4BEE0687-244E-C7C5-D15E-1F101951DE94}"/>
              </a:ext>
            </a:extLst>
          </p:cNvPr>
          <p:cNvSpPr>
            <a:spLocks noGrp="1"/>
          </p:cNvSpPr>
          <p:nvPr>
            <p:ph idx="1"/>
          </p:nvPr>
        </p:nvSpPr>
        <p:spPr/>
        <p:txBody>
          <a:bodyPr>
            <a:normAutofit lnSpcReduction="10000"/>
          </a:bodyPr>
          <a:lstStyle/>
          <a:p>
            <a:r>
              <a:rPr lang="en-IN" dirty="0">
                <a:latin typeface="Arial" panose="020B0604020202020204" pitchFamily="34" charset="0"/>
                <a:cs typeface="Arial" panose="020B0604020202020204" pitchFamily="34" charset="0"/>
              </a:rPr>
              <a:t>- is </a:t>
            </a:r>
            <a:r>
              <a:rPr lang="en-IN" dirty="0" err="1">
                <a:latin typeface="Arial" panose="020B0604020202020204" pitchFamily="34" charset="0"/>
                <a:cs typeface="Arial" panose="020B0604020202020204" pitchFamily="34" charset="0"/>
              </a:rPr>
              <a:t>nosql</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-unstructured data</a:t>
            </a:r>
          </a:p>
          <a:p>
            <a:r>
              <a:rPr lang="en-IN" dirty="0">
                <a:latin typeface="Arial" panose="020B0604020202020204" pitchFamily="34" charset="0"/>
                <a:cs typeface="Arial" panose="020B0604020202020204" pitchFamily="34" charset="0"/>
              </a:rPr>
              <a:t>-databases –collections</a:t>
            </a:r>
          </a:p>
          <a:p>
            <a:r>
              <a:rPr lang="en-IN" dirty="0">
                <a:latin typeface="Arial" panose="020B0604020202020204" pitchFamily="34" charset="0"/>
                <a:cs typeface="Arial" panose="020B0604020202020204" pitchFamily="34" charset="0"/>
              </a:rPr>
              <a:t>Install </a:t>
            </a:r>
            <a:r>
              <a:rPr lang="en-IN" dirty="0" err="1">
                <a:latin typeface="Arial" panose="020B0604020202020204" pitchFamily="34" charset="0"/>
                <a:cs typeface="Arial" panose="020B0604020202020204" pitchFamily="34" charset="0"/>
              </a:rPr>
              <a:t>mongoshell</a:t>
            </a:r>
            <a:r>
              <a:rPr lang="en-IN" dirty="0">
                <a:latin typeface="Arial" panose="020B0604020202020204" pitchFamily="34" charset="0"/>
                <a:cs typeface="Arial" panose="020B0604020202020204" pitchFamily="34" charset="0"/>
              </a:rPr>
              <a:t> bin and add it to </a:t>
            </a:r>
            <a:r>
              <a:rPr lang="en-IN" dirty="0" err="1">
                <a:latin typeface="Arial" panose="020B0604020202020204" pitchFamily="34" charset="0"/>
                <a:cs typeface="Arial" panose="020B0604020202020204" pitchFamily="34" charset="0"/>
              </a:rPr>
              <a:t>enviorment</a:t>
            </a:r>
            <a:r>
              <a:rPr lang="en-IN" dirty="0">
                <a:latin typeface="Arial" panose="020B0604020202020204" pitchFamily="34" charset="0"/>
                <a:cs typeface="Arial" panose="020B0604020202020204" pitchFamily="34" charset="0"/>
              </a:rPr>
              <a:t> variables</a:t>
            </a:r>
          </a:p>
          <a:p>
            <a:r>
              <a:rPr lang="en-US" b="0" i="0" dirty="0">
                <a:solidFill>
                  <a:srgbClr val="000000"/>
                </a:solidFill>
                <a:effectLst/>
                <a:latin typeface="lato" panose="020F0502020204030203" pitchFamily="34" charset="0"/>
              </a:rPr>
              <a:t>MongoDB is an open-source database developed by MongoDB, Inc. MongoDB stores data in JSON-like documents that can vary in structure. It is a popular NoSQL database.</a:t>
            </a:r>
            <a:endParaRPr lang="en-IN" b="0" i="0" dirty="0">
              <a:solidFill>
                <a:srgbClr val="000000"/>
              </a:solidFill>
              <a:effectLst/>
              <a:latin typeface="Arial" panose="020B0604020202020204" pitchFamily="34" charset="0"/>
              <a:cs typeface="Arial" panose="020B0604020202020204" pitchFamily="34" charset="0"/>
            </a:endParaRPr>
          </a:p>
          <a:p>
            <a:r>
              <a:rPr lang="en-US" b="0" i="0" dirty="0">
                <a:solidFill>
                  <a:srgbClr val="000000"/>
                </a:solidFill>
                <a:effectLst/>
                <a:latin typeface="lato" panose="020F0502020204030203" pitchFamily="34" charset="0"/>
              </a:rPr>
              <a:t>MongoDB is what is called a NoSQL database. This means that pre-defined structure for the incoming data can be defined and adhered to but also, if required different documents in a collection can have different structures. It has a dynamic schema.</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7424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C8F5DA-00CE-1A30-7AC7-4D401B7E83E1}"/>
              </a:ext>
            </a:extLst>
          </p:cNvPr>
          <p:cNvPicPr>
            <a:picLocks noChangeAspect="1"/>
          </p:cNvPicPr>
          <p:nvPr/>
        </p:nvPicPr>
        <p:blipFill>
          <a:blip r:embed="rId2"/>
          <a:stretch>
            <a:fillRect/>
          </a:stretch>
        </p:blipFill>
        <p:spPr>
          <a:xfrm>
            <a:off x="721142" y="836144"/>
            <a:ext cx="3819525" cy="3876675"/>
          </a:xfrm>
          <a:prstGeom prst="rect">
            <a:avLst/>
          </a:prstGeom>
        </p:spPr>
      </p:pic>
      <p:pic>
        <p:nvPicPr>
          <p:cNvPr id="9218" name="Picture 2" descr="Introducing the new MongoDB Shell | MongoDB">
            <a:extLst>
              <a:ext uri="{FF2B5EF4-FFF2-40B4-BE49-F238E27FC236}">
                <a16:creationId xmlns:a16="http://schemas.microsoft.com/office/drawing/2014/main" id="{63AF2D50-324A-2A7E-564F-E691AD6B1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379" y="1414914"/>
            <a:ext cx="7042484" cy="364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269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85BA45-F04A-28D9-E0E3-4E181CB280EF}"/>
              </a:ext>
            </a:extLst>
          </p:cNvPr>
          <p:cNvPicPr>
            <a:picLocks noChangeAspect="1"/>
          </p:cNvPicPr>
          <p:nvPr/>
        </p:nvPicPr>
        <p:blipFill>
          <a:blip r:embed="rId2"/>
          <a:stretch>
            <a:fillRect/>
          </a:stretch>
        </p:blipFill>
        <p:spPr>
          <a:xfrm>
            <a:off x="1516420" y="0"/>
            <a:ext cx="9159159" cy="6169794"/>
          </a:xfrm>
          <a:prstGeom prst="rect">
            <a:avLst/>
          </a:prstGeom>
        </p:spPr>
      </p:pic>
    </p:spTree>
    <p:extLst>
      <p:ext uri="{BB962C8B-B14F-4D97-AF65-F5344CB8AC3E}">
        <p14:creationId xmlns:p14="http://schemas.microsoft.com/office/powerpoint/2010/main" val="3344173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Day 1-3</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2380770410"/>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22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56F3D4-AC13-779E-EFF6-E9C00C0C58A6}"/>
              </a:ext>
            </a:extLst>
          </p:cNvPr>
          <p:cNvSpPr txBox="1"/>
          <p:nvPr/>
        </p:nvSpPr>
        <p:spPr>
          <a:xfrm>
            <a:off x="1135781" y="798897"/>
            <a:ext cx="9163251" cy="3539430"/>
          </a:xfrm>
          <a:prstGeom prst="rect">
            <a:avLst/>
          </a:prstGeom>
          <a:noFill/>
        </p:spPr>
        <p:txBody>
          <a:bodyPr wrap="square" rtlCol="0">
            <a:spAutoFit/>
          </a:bodyPr>
          <a:lstStyle/>
          <a:p>
            <a:r>
              <a:rPr lang="en-IN" sz="4400" dirty="0">
                <a:latin typeface="Arial" panose="020B0604020202020204" pitchFamily="34" charset="0"/>
                <a:cs typeface="Arial" panose="020B0604020202020204" pitchFamily="34" charset="0"/>
              </a:rPr>
              <a:t>Codes Link to refer</a:t>
            </a:r>
          </a:p>
          <a:p>
            <a:endParaRPr lang="en-IN" dirty="0"/>
          </a:p>
          <a:p>
            <a:r>
              <a:rPr lang="en-IN" b="0" i="0" dirty="0" err="1">
                <a:effectLst/>
                <a:latin typeface="-apple-system"/>
              </a:rPr>
              <a:t>Mysql</a:t>
            </a:r>
            <a:r>
              <a:rPr lang="en-IN" b="0" i="0" dirty="0">
                <a:effectLst/>
                <a:latin typeface="-apple-system"/>
              </a:rPr>
              <a:t> - </a:t>
            </a:r>
            <a:r>
              <a:rPr lang="en-IN" i="0" dirty="0">
                <a:effectLst/>
                <a:latin typeface="-apple-system"/>
                <a:hlinkClick r:id="rId2"/>
              </a:rPr>
              <a:t>https://lnkd.in/g4JnPVTe</a:t>
            </a:r>
            <a:endParaRPr lang="en-IN" i="0" dirty="0">
              <a:effectLst/>
              <a:latin typeface="-apple-system"/>
            </a:endParaRPr>
          </a:p>
          <a:p>
            <a:endParaRPr lang="en-IN" dirty="0">
              <a:latin typeface="-apple-system"/>
            </a:endParaRPr>
          </a:p>
          <a:p>
            <a:r>
              <a:rPr lang="en-IN" dirty="0" err="1">
                <a:latin typeface="-apple-system"/>
              </a:rPr>
              <a:t>Sql</a:t>
            </a:r>
            <a:r>
              <a:rPr lang="en-IN" dirty="0">
                <a:latin typeface="-apple-system"/>
              </a:rPr>
              <a:t> -https://www.sqltutorial.org/sql-cheat-sheet/</a:t>
            </a:r>
          </a:p>
          <a:p>
            <a:endParaRPr lang="en-IN" dirty="0"/>
          </a:p>
          <a:p>
            <a:r>
              <a:rPr lang="en-IN" dirty="0" err="1"/>
              <a:t>Postgresql</a:t>
            </a:r>
            <a:r>
              <a:rPr lang="en-IN" dirty="0"/>
              <a:t> -https://www.postgresqltutorial.com/postgresql-cheat-sheet/</a:t>
            </a:r>
          </a:p>
          <a:p>
            <a:endParaRPr lang="en-IN" dirty="0"/>
          </a:p>
          <a:p>
            <a:r>
              <a:rPr lang="en-IN" dirty="0" err="1"/>
              <a:t>Mongodb</a:t>
            </a:r>
            <a:r>
              <a:rPr lang="en-IN" dirty="0"/>
              <a:t> -https://gist.github.com/</a:t>
            </a:r>
            <a:r>
              <a:rPr lang="en-IN" dirty="0" err="1"/>
              <a:t>bradtraversy</a:t>
            </a:r>
            <a:r>
              <a:rPr lang="en-IN" dirty="0"/>
              <a:t>/f407d642bdc3b31681bc7e56d95485b6</a:t>
            </a:r>
          </a:p>
          <a:p>
            <a:endParaRPr lang="en-IN" dirty="0"/>
          </a:p>
          <a:p>
            <a:endParaRPr lang="en-IN" dirty="0"/>
          </a:p>
        </p:txBody>
      </p:sp>
    </p:spTree>
    <p:extLst>
      <p:ext uri="{BB962C8B-B14F-4D97-AF65-F5344CB8AC3E}">
        <p14:creationId xmlns:p14="http://schemas.microsoft.com/office/powerpoint/2010/main" val="2600630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Day 4-6</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2103553074"/>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201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2EB24B-198F-9475-F2BD-ECE0DE901852}"/>
              </a:ext>
            </a:extLst>
          </p:cNvPr>
          <p:cNvSpPr>
            <a:spLocks noGrp="1"/>
          </p:cNvSpPr>
          <p:nvPr>
            <p:ph type="title"/>
          </p:nvPr>
        </p:nvSpPr>
        <p:spPr/>
        <p:txBody>
          <a:bodyPr/>
          <a:lstStyle/>
          <a:p>
            <a:r>
              <a:rPr lang="en-IN" dirty="0"/>
              <a:t>Java compiler</a:t>
            </a:r>
          </a:p>
        </p:txBody>
      </p:sp>
      <p:pic>
        <p:nvPicPr>
          <p:cNvPr id="10242" name="Picture 2" descr="Understanding javac, java and jar tools in JDK">
            <a:extLst>
              <a:ext uri="{FF2B5EF4-FFF2-40B4-BE49-F238E27FC236}">
                <a16:creationId xmlns:a16="http://schemas.microsoft.com/office/drawing/2014/main" id="{DEA447EC-4618-9B27-F296-B04266948B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6963" y="3254977"/>
            <a:ext cx="10058400" cy="1467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250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3546-3747-C52F-1D8A-610B935E5965}"/>
              </a:ext>
            </a:extLst>
          </p:cNvPr>
          <p:cNvSpPr>
            <a:spLocks noGrp="1"/>
          </p:cNvSpPr>
          <p:nvPr>
            <p:ph type="title"/>
          </p:nvPr>
        </p:nvSpPr>
        <p:spPr/>
        <p:txBody>
          <a:bodyPr/>
          <a:lstStyle/>
          <a:p>
            <a:r>
              <a:rPr lang="en-IN" dirty="0"/>
              <a:t>Features</a:t>
            </a:r>
          </a:p>
        </p:txBody>
      </p:sp>
      <p:pic>
        <p:nvPicPr>
          <p:cNvPr id="12290" name="Picture 2" descr="Features of Java">
            <a:extLst>
              <a:ext uri="{FF2B5EF4-FFF2-40B4-BE49-F238E27FC236}">
                <a16:creationId xmlns:a16="http://schemas.microsoft.com/office/drawing/2014/main" id="{C94F4AB3-41E8-21E6-2916-36F7FFF42B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69945" y="2173827"/>
            <a:ext cx="7594333" cy="4207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364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Object Oriented Programming (OOPs) Concept in Java - GeeksforGeeks">
            <a:extLst>
              <a:ext uri="{FF2B5EF4-FFF2-40B4-BE49-F238E27FC236}">
                <a16:creationId xmlns:a16="http://schemas.microsoft.com/office/drawing/2014/main" id="{9D0F0E8A-2EE4-11AB-86E8-831E243F3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738" y="566738"/>
            <a:ext cx="5724525" cy="572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896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What Is Abstraction In Java - Learn With Examples">
            <a:extLst>
              <a:ext uri="{FF2B5EF4-FFF2-40B4-BE49-F238E27FC236}">
                <a16:creationId xmlns:a16="http://schemas.microsoft.com/office/drawing/2014/main" id="{0C6CA778-2995-3BEA-9007-3D571CBE6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81" y="577517"/>
            <a:ext cx="4870383" cy="4753126"/>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Java Abstraction with examples - YouTube">
            <a:extLst>
              <a:ext uri="{FF2B5EF4-FFF2-40B4-BE49-F238E27FC236}">
                <a16:creationId xmlns:a16="http://schemas.microsoft.com/office/drawing/2014/main" id="{88586BBB-DDE2-47E7-E463-4DFFB61BEB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1272" y="0"/>
            <a:ext cx="683072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53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700D1-C91C-25F2-05A4-5C6811C28610}"/>
              </a:ext>
            </a:extLst>
          </p:cNvPr>
          <p:cNvSpPr>
            <a:spLocks noGrp="1"/>
          </p:cNvSpPr>
          <p:nvPr>
            <p:ph type="title"/>
          </p:nvPr>
        </p:nvSpPr>
        <p:spPr/>
        <p:txBody>
          <a:bodyPr/>
          <a:lstStyle/>
          <a:p>
            <a:r>
              <a:rPr lang="en-IN" dirty="0"/>
              <a:t>constructor</a:t>
            </a:r>
          </a:p>
        </p:txBody>
      </p:sp>
      <p:pic>
        <p:nvPicPr>
          <p:cNvPr id="15362" name="Picture 2" descr="Java Constructors - TestingDocs.com">
            <a:extLst>
              <a:ext uri="{FF2B5EF4-FFF2-40B4-BE49-F238E27FC236}">
                <a16:creationId xmlns:a16="http://schemas.microsoft.com/office/drawing/2014/main" id="{603C7BD8-520F-B9C5-1C62-72015D51BC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6177"/>
            <a:ext cx="12192000" cy="4749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252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276C-E695-1056-90B6-D24789206546}"/>
              </a:ext>
            </a:extLst>
          </p:cNvPr>
          <p:cNvSpPr>
            <a:spLocks noGrp="1"/>
          </p:cNvSpPr>
          <p:nvPr>
            <p:ph type="title"/>
          </p:nvPr>
        </p:nvSpPr>
        <p:spPr/>
        <p:txBody>
          <a:bodyPr/>
          <a:lstStyle/>
          <a:p>
            <a:r>
              <a:rPr lang="en-IN" dirty="0"/>
              <a:t>inheritance</a:t>
            </a:r>
          </a:p>
        </p:txBody>
      </p:sp>
      <p:pic>
        <p:nvPicPr>
          <p:cNvPr id="16386" name="Picture 2" descr="Java – Inheritance – Connect2Compute">
            <a:extLst>
              <a:ext uri="{FF2B5EF4-FFF2-40B4-BE49-F238E27FC236}">
                <a16:creationId xmlns:a16="http://schemas.microsoft.com/office/drawing/2014/main" id="{671A192E-E781-3F80-2F85-1DC435369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6176" y="912896"/>
            <a:ext cx="5715000" cy="4743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80F1E38-3D26-7713-7EC5-037F4E148CA1}"/>
              </a:ext>
            </a:extLst>
          </p:cNvPr>
          <p:cNvSpPr txBox="1"/>
          <p:nvPr/>
        </p:nvSpPr>
        <p:spPr>
          <a:xfrm>
            <a:off x="394636" y="2358189"/>
            <a:ext cx="4119612" cy="923330"/>
          </a:xfrm>
          <a:prstGeom prst="rect">
            <a:avLst/>
          </a:prstGeom>
          <a:noFill/>
        </p:spPr>
        <p:txBody>
          <a:bodyPr wrap="square" rtlCol="0">
            <a:spAutoFit/>
          </a:bodyPr>
          <a:lstStyle/>
          <a:p>
            <a:r>
              <a:rPr lang="en-IN" dirty="0"/>
              <a:t>Because of ambiguity </a:t>
            </a:r>
          </a:p>
          <a:p>
            <a:r>
              <a:rPr lang="en-IN" dirty="0"/>
              <a:t>We can use super() keyword instead</a:t>
            </a:r>
          </a:p>
          <a:p>
            <a:r>
              <a:rPr lang="en-IN" dirty="0"/>
              <a:t>Or interference</a:t>
            </a:r>
          </a:p>
        </p:txBody>
      </p:sp>
    </p:spTree>
    <p:extLst>
      <p:ext uri="{BB962C8B-B14F-4D97-AF65-F5344CB8AC3E}">
        <p14:creationId xmlns:p14="http://schemas.microsoft.com/office/powerpoint/2010/main" val="3594800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353AF-C45C-166B-19E2-9E7EB6351F1D}"/>
              </a:ext>
            </a:extLst>
          </p:cNvPr>
          <p:cNvSpPr>
            <a:spLocks noGrp="1"/>
          </p:cNvSpPr>
          <p:nvPr>
            <p:ph type="title"/>
          </p:nvPr>
        </p:nvSpPr>
        <p:spPr/>
        <p:txBody>
          <a:bodyPr/>
          <a:lstStyle/>
          <a:p>
            <a:r>
              <a:rPr lang="en-IN" dirty="0"/>
              <a:t>Interface and abstract class</a:t>
            </a:r>
          </a:p>
        </p:txBody>
      </p:sp>
      <p:sp>
        <p:nvSpPr>
          <p:cNvPr id="3" name="TextBox 2">
            <a:extLst>
              <a:ext uri="{FF2B5EF4-FFF2-40B4-BE49-F238E27FC236}">
                <a16:creationId xmlns:a16="http://schemas.microsoft.com/office/drawing/2014/main" id="{3567C706-B1D2-D398-8311-7E1F0A495980}"/>
              </a:ext>
            </a:extLst>
          </p:cNvPr>
          <p:cNvSpPr txBox="1"/>
          <p:nvPr/>
        </p:nvSpPr>
        <p:spPr>
          <a:xfrm>
            <a:off x="385011" y="1737360"/>
            <a:ext cx="10770669" cy="5447645"/>
          </a:xfrm>
          <a:prstGeom prst="rect">
            <a:avLst/>
          </a:prstGeom>
          <a:noFill/>
        </p:spPr>
        <p:txBody>
          <a:bodyPr wrap="square" rtlCol="0">
            <a:spAutoFit/>
          </a:bodyPr>
          <a:lstStyle/>
          <a:p>
            <a:pPr algn="just">
              <a:buFont typeface="+mj-lt"/>
              <a:buAutoNum type="arabicPeriod"/>
            </a:pPr>
            <a:r>
              <a:rPr lang="en-IN" sz="1200" b="1" i="0" dirty="0">
                <a:solidFill>
                  <a:srgbClr val="006699"/>
                </a:solidFill>
                <a:effectLst/>
                <a:latin typeface="inter-regular"/>
              </a:rPr>
              <a:t>interface</a:t>
            </a:r>
            <a:r>
              <a:rPr lang="en-IN" sz="1200" b="0" i="0" dirty="0">
                <a:solidFill>
                  <a:srgbClr val="000000"/>
                </a:solidFill>
                <a:effectLst/>
                <a:latin typeface="inter-regular"/>
              </a:rPr>
              <a:t> A{  </a:t>
            </a:r>
          </a:p>
          <a:p>
            <a:pPr algn="just">
              <a:buFont typeface="+mj-lt"/>
              <a:buAutoNum type="arabicPeriod"/>
            </a:pPr>
            <a:r>
              <a:rPr lang="en-IN" sz="1200" b="1" i="0" dirty="0">
                <a:solidFill>
                  <a:srgbClr val="006699"/>
                </a:solidFill>
                <a:effectLst/>
                <a:latin typeface="inter-regular"/>
              </a:rPr>
              <a:t>void</a:t>
            </a:r>
            <a:r>
              <a:rPr lang="en-IN" sz="1200" b="0" i="0" dirty="0">
                <a:solidFill>
                  <a:srgbClr val="000000"/>
                </a:solidFill>
                <a:effectLst/>
                <a:latin typeface="inter-regular"/>
              </a:rPr>
              <a:t> a();</a:t>
            </a:r>
            <a:r>
              <a:rPr lang="en-IN" sz="1200" b="0" i="0" dirty="0">
                <a:solidFill>
                  <a:srgbClr val="008200"/>
                </a:solidFill>
                <a:effectLst/>
                <a:latin typeface="inter-regular"/>
              </a:rPr>
              <a:t>//</a:t>
            </a:r>
            <a:r>
              <a:rPr lang="en-IN" sz="1200" b="0" i="0" dirty="0" err="1">
                <a:solidFill>
                  <a:srgbClr val="008200"/>
                </a:solidFill>
                <a:effectLst/>
                <a:latin typeface="inter-regular"/>
              </a:rPr>
              <a:t>bydefault</a:t>
            </a:r>
            <a:r>
              <a:rPr lang="en-IN" sz="1200" b="0" i="0" dirty="0">
                <a:solidFill>
                  <a:srgbClr val="008200"/>
                </a:solidFill>
                <a:effectLst/>
                <a:latin typeface="inter-regular"/>
              </a:rPr>
              <a:t>, public and abstract</a:t>
            </a:r>
            <a:r>
              <a:rPr lang="en-IN" sz="1200" b="0" i="0" dirty="0">
                <a:solidFill>
                  <a:srgbClr val="000000"/>
                </a:solidFill>
                <a:effectLst/>
                <a:latin typeface="inter-regular"/>
              </a:rPr>
              <a:t>  </a:t>
            </a:r>
          </a:p>
          <a:p>
            <a:pPr algn="just">
              <a:buFont typeface="+mj-lt"/>
              <a:buAutoNum type="arabicPeriod"/>
            </a:pPr>
            <a:r>
              <a:rPr lang="en-IN" sz="1200" b="1" i="0" dirty="0">
                <a:solidFill>
                  <a:srgbClr val="006699"/>
                </a:solidFill>
                <a:effectLst/>
                <a:latin typeface="inter-regular"/>
              </a:rPr>
              <a:t>void</a:t>
            </a:r>
            <a:r>
              <a:rPr lang="en-IN" sz="1200" b="0" i="0" dirty="0">
                <a:solidFill>
                  <a:srgbClr val="000000"/>
                </a:solidFill>
                <a:effectLst/>
                <a:latin typeface="inter-regular"/>
              </a:rPr>
              <a:t> b();  </a:t>
            </a:r>
          </a:p>
          <a:p>
            <a:pPr algn="just">
              <a:buFont typeface="+mj-lt"/>
              <a:buAutoNum type="arabicPeriod"/>
            </a:pPr>
            <a:r>
              <a:rPr lang="en-IN" sz="1200" b="1" i="0" dirty="0">
                <a:solidFill>
                  <a:srgbClr val="006699"/>
                </a:solidFill>
                <a:effectLst/>
                <a:latin typeface="inter-regular"/>
              </a:rPr>
              <a:t>void</a:t>
            </a:r>
            <a:r>
              <a:rPr lang="en-IN" sz="1200" b="0" i="0" dirty="0">
                <a:solidFill>
                  <a:srgbClr val="000000"/>
                </a:solidFill>
                <a:effectLst/>
                <a:latin typeface="inter-regular"/>
              </a:rPr>
              <a:t> c();  </a:t>
            </a:r>
          </a:p>
          <a:p>
            <a:pPr algn="just">
              <a:buFont typeface="+mj-lt"/>
              <a:buAutoNum type="arabicPeriod"/>
            </a:pPr>
            <a:r>
              <a:rPr lang="en-IN" sz="1200" b="1" i="0" dirty="0">
                <a:solidFill>
                  <a:srgbClr val="006699"/>
                </a:solidFill>
                <a:effectLst/>
                <a:latin typeface="inter-regular"/>
              </a:rPr>
              <a:t>void</a:t>
            </a:r>
            <a:r>
              <a:rPr lang="en-IN" sz="1200" b="0" i="0" dirty="0">
                <a:solidFill>
                  <a:srgbClr val="000000"/>
                </a:solidFill>
                <a:effectLst/>
                <a:latin typeface="inter-regular"/>
              </a:rPr>
              <a:t> d();  </a:t>
            </a:r>
          </a:p>
          <a:p>
            <a:pPr algn="just">
              <a:buFont typeface="+mj-lt"/>
              <a:buAutoNum type="arabicPeriod"/>
            </a:pPr>
            <a:r>
              <a:rPr lang="en-IN" sz="1200" b="0" i="0" dirty="0">
                <a:solidFill>
                  <a:srgbClr val="000000"/>
                </a:solidFill>
                <a:effectLst/>
                <a:latin typeface="inter-regular"/>
              </a:rPr>
              <a:t>}  </a:t>
            </a:r>
          </a:p>
          <a:p>
            <a:pPr algn="just">
              <a:buFont typeface="+mj-lt"/>
              <a:buAutoNum type="arabicPeriod"/>
            </a:pPr>
            <a:r>
              <a:rPr lang="en-IN" sz="1200" b="0" i="0" dirty="0">
                <a:solidFill>
                  <a:srgbClr val="000000"/>
                </a:solidFill>
                <a:effectLst/>
                <a:latin typeface="inter-regular"/>
              </a:rPr>
              <a:t>  </a:t>
            </a:r>
          </a:p>
          <a:p>
            <a:pPr algn="just">
              <a:buFont typeface="+mj-lt"/>
              <a:buAutoNum type="arabicPeriod"/>
            </a:pPr>
            <a:r>
              <a:rPr lang="en-IN" sz="1200" b="0" i="0" dirty="0">
                <a:solidFill>
                  <a:srgbClr val="008200"/>
                </a:solidFill>
                <a:effectLst/>
                <a:latin typeface="inter-regular"/>
              </a:rPr>
              <a:t>//Creating abstract class that provides the implementation of one method of A interface</a:t>
            </a:r>
            <a:r>
              <a:rPr lang="en-IN" sz="1200" b="0" i="0" dirty="0">
                <a:solidFill>
                  <a:srgbClr val="000000"/>
                </a:solidFill>
                <a:effectLst/>
                <a:latin typeface="inter-regular"/>
              </a:rPr>
              <a:t>  </a:t>
            </a:r>
          </a:p>
          <a:p>
            <a:pPr algn="just">
              <a:buFont typeface="+mj-lt"/>
              <a:buAutoNum type="arabicPeriod"/>
            </a:pPr>
            <a:r>
              <a:rPr lang="en-IN" sz="1200" b="1" i="0" dirty="0">
                <a:solidFill>
                  <a:srgbClr val="006699"/>
                </a:solidFill>
                <a:effectLst/>
                <a:latin typeface="inter-regular"/>
              </a:rPr>
              <a:t>abstract</a:t>
            </a:r>
            <a:r>
              <a:rPr lang="en-IN" sz="1200" b="0" i="0" dirty="0">
                <a:solidFill>
                  <a:srgbClr val="000000"/>
                </a:solidFill>
                <a:effectLst/>
                <a:latin typeface="inter-regular"/>
              </a:rPr>
              <a:t> </a:t>
            </a:r>
            <a:r>
              <a:rPr lang="en-IN" sz="1200" b="1" i="0" dirty="0">
                <a:solidFill>
                  <a:srgbClr val="006699"/>
                </a:solidFill>
                <a:effectLst/>
                <a:latin typeface="inter-regular"/>
              </a:rPr>
              <a:t>class</a:t>
            </a:r>
            <a:r>
              <a:rPr lang="en-IN" sz="1200" b="0" i="0" dirty="0">
                <a:solidFill>
                  <a:srgbClr val="000000"/>
                </a:solidFill>
                <a:effectLst/>
                <a:latin typeface="inter-regular"/>
              </a:rPr>
              <a:t> B </a:t>
            </a:r>
            <a:r>
              <a:rPr lang="en-IN" sz="1200" b="1" i="0" dirty="0">
                <a:solidFill>
                  <a:srgbClr val="006699"/>
                </a:solidFill>
                <a:effectLst/>
                <a:latin typeface="inter-regular"/>
              </a:rPr>
              <a:t>implements</a:t>
            </a:r>
            <a:r>
              <a:rPr lang="en-IN" sz="1200" b="0" i="0" dirty="0">
                <a:solidFill>
                  <a:srgbClr val="000000"/>
                </a:solidFill>
                <a:effectLst/>
                <a:latin typeface="inter-regular"/>
              </a:rPr>
              <a:t> A{  </a:t>
            </a:r>
          </a:p>
          <a:p>
            <a:pPr algn="just">
              <a:buFont typeface="+mj-lt"/>
              <a:buAutoNum type="arabicPeriod"/>
            </a:pPr>
            <a:r>
              <a:rPr lang="en-IN" sz="1200" b="1" i="0" dirty="0">
                <a:solidFill>
                  <a:srgbClr val="006699"/>
                </a:solidFill>
                <a:effectLst/>
                <a:latin typeface="inter-regular"/>
              </a:rPr>
              <a:t>public</a:t>
            </a:r>
            <a:r>
              <a:rPr lang="en-IN" sz="1200" b="0" i="0" dirty="0">
                <a:solidFill>
                  <a:srgbClr val="000000"/>
                </a:solidFill>
                <a:effectLst/>
                <a:latin typeface="inter-regular"/>
              </a:rPr>
              <a:t> </a:t>
            </a:r>
            <a:r>
              <a:rPr lang="en-IN" sz="1200" b="1" i="0" dirty="0">
                <a:solidFill>
                  <a:srgbClr val="006699"/>
                </a:solidFill>
                <a:effectLst/>
                <a:latin typeface="inter-regular"/>
              </a:rPr>
              <a:t>void</a:t>
            </a:r>
            <a:r>
              <a:rPr lang="en-IN" sz="1200" b="0" i="0" dirty="0">
                <a:solidFill>
                  <a:srgbClr val="000000"/>
                </a:solidFill>
                <a:effectLst/>
                <a:latin typeface="inter-regular"/>
              </a:rPr>
              <a:t> c(){</a:t>
            </a:r>
            <a:r>
              <a:rPr lang="en-IN" sz="1200" b="0" i="0" dirty="0" err="1">
                <a:solidFill>
                  <a:srgbClr val="000000"/>
                </a:solidFill>
                <a:effectLst/>
                <a:latin typeface="inter-regular"/>
              </a:rPr>
              <a:t>System.out.println</a:t>
            </a:r>
            <a:r>
              <a:rPr lang="en-IN" sz="1200" b="0" i="0" dirty="0">
                <a:solidFill>
                  <a:srgbClr val="000000"/>
                </a:solidFill>
                <a:effectLst/>
                <a:latin typeface="inter-regular"/>
              </a:rPr>
              <a:t>(</a:t>
            </a:r>
            <a:r>
              <a:rPr lang="en-IN" sz="1200" b="0" i="0" dirty="0">
                <a:solidFill>
                  <a:srgbClr val="0000FF"/>
                </a:solidFill>
                <a:effectLst/>
                <a:latin typeface="inter-regular"/>
              </a:rPr>
              <a:t>"I am C"</a:t>
            </a:r>
            <a:r>
              <a:rPr lang="en-IN" sz="1200" b="0" i="0" dirty="0">
                <a:solidFill>
                  <a:srgbClr val="000000"/>
                </a:solidFill>
                <a:effectLst/>
                <a:latin typeface="inter-regular"/>
              </a:rPr>
              <a:t>);}  </a:t>
            </a:r>
          </a:p>
          <a:p>
            <a:pPr algn="just">
              <a:buFont typeface="+mj-lt"/>
              <a:buAutoNum type="arabicPeriod"/>
            </a:pPr>
            <a:r>
              <a:rPr lang="en-IN" sz="1200" b="0" i="0" dirty="0">
                <a:solidFill>
                  <a:srgbClr val="000000"/>
                </a:solidFill>
                <a:effectLst/>
                <a:latin typeface="inter-regular"/>
              </a:rPr>
              <a:t>}  </a:t>
            </a:r>
          </a:p>
          <a:p>
            <a:pPr algn="just">
              <a:buFont typeface="+mj-lt"/>
              <a:buAutoNum type="arabicPeriod"/>
            </a:pPr>
            <a:r>
              <a:rPr lang="en-IN" sz="1200" b="0" i="0" dirty="0">
                <a:solidFill>
                  <a:srgbClr val="000000"/>
                </a:solidFill>
                <a:effectLst/>
                <a:latin typeface="inter-regular"/>
              </a:rPr>
              <a:t>  </a:t>
            </a:r>
          </a:p>
          <a:p>
            <a:pPr algn="just">
              <a:buFont typeface="+mj-lt"/>
              <a:buAutoNum type="arabicPeriod"/>
            </a:pPr>
            <a:r>
              <a:rPr lang="en-IN" sz="1200" b="0" i="0" dirty="0">
                <a:solidFill>
                  <a:srgbClr val="008200"/>
                </a:solidFill>
                <a:effectLst/>
                <a:latin typeface="inter-regular"/>
              </a:rPr>
              <a:t>//Creating subclass of abstract class, now we need to provide the implementation of rest of the methods</a:t>
            </a:r>
            <a:r>
              <a:rPr lang="en-IN" sz="1200" b="0" i="0" dirty="0">
                <a:solidFill>
                  <a:srgbClr val="000000"/>
                </a:solidFill>
                <a:effectLst/>
                <a:latin typeface="inter-regular"/>
              </a:rPr>
              <a:t>  </a:t>
            </a:r>
          </a:p>
          <a:p>
            <a:pPr algn="just">
              <a:buFont typeface="+mj-lt"/>
              <a:buAutoNum type="arabicPeriod"/>
            </a:pPr>
            <a:r>
              <a:rPr lang="en-IN" sz="1200" b="1" i="0" dirty="0">
                <a:solidFill>
                  <a:srgbClr val="006699"/>
                </a:solidFill>
                <a:effectLst/>
                <a:latin typeface="inter-regular"/>
              </a:rPr>
              <a:t>class</a:t>
            </a:r>
            <a:r>
              <a:rPr lang="en-IN" sz="1200" b="0" i="0" dirty="0">
                <a:solidFill>
                  <a:srgbClr val="000000"/>
                </a:solidFill>
                <a:effectLst/>
                <a:latin typeface="inter-regular"/>
              </a:rPr>
              <a:t> M </a:t>
            </a:r>
            <a:r>
              <a:rPr lang="en-IN" sz="1200" b="1" i="0" dirty="0">
                <a:solidFill>
                  <a:srgbClr val="006699"/>
                </a:solidFill>
                <a:effectLst/>
                <a:latin typeface="inter-regular"/>
              </a:rPr>
              <a:t>extends</a:t>
            </a:r>
            <a:r>
              <a:rPr lang="en-IN" sz="1200" b="0" i="0" dirty="0">
                <a:solidFill>
                  <a:srgbClr val="000000"/>
                </a:solidFill>
                <a:effectLst/>
                <a:latin typeface="inter-regular"/>
              </a:rPr>
              <a:t> B{  </a:t>
            </a:r>
          </a:p>
          <a:p>
            <a:pPr algn="just">
              <a:buFont typeface="+mj-lt"/>
              <a:buAutoNum type="arabicPeriod"/>
            </a:pPr>
            <a:r>
              <a:rPr lang="en-IN" sz="1200" b="1" i="0" dirty="0">
                <a:solidFill>
                  <a:srgbClr val="006699"/>
                </a:solidFill>
                <a:effectLst/>
                <a:latin typeface="inter-regular"/>
              </a:rPr>
              <a:t>public</a:t>
            </a:r>
            <a:r>
              <a:rPr lang="en-IN" sz="1200" b="0" i="0" dirty="0">
                <a:solidFill>
                  <a:srgbClr val="000000"/>
                </a:solidFill>
                <a:effectLst/>
                <a:latin typeface="inter-regular"/>
              </a:rPr>
              <a:t> </a:t>
            </a:r>
            <a:r>
              <a:rPr lang="en-IN" sz="1200" b="1" i="0" dirty="0">
                <a:solidFill>
                  <a:srgbClr val="006699"/>
                </a:solidFill>
                <a:effectLst/>
                <a:latin typeface="inter-regular"/>
              </a:rPr>
              <a:t>void</a:t>
            </a:r>
            <a:r>
              <a:rPr lang="en-IN" sz="1200" b="0" i="0" dirty="0">
                <a:solidFill>
                  <a:srgbClr val="000000"/>
                </a:solidFill>
                <a:effectLst/>
                <a:latin typeface="inter-regular"/>
              </a:rPr>
              <a:t> a(){</a:t>
            </a:r>
            <a:r>
              <a:rPr lang="en-IN" sz="1200" b="0" i="0" dirty="0" err="1">
                <a:solidFill>
                  <a:srgbClr val="000000"/>
                </a:solidFill>
                <a:effectLst/>
                <a:latin typeface="inter-regular"/>
              </a:rPr>
              <a:t>System.out.println</a:t>
            </a:r>
            <a:r>
              <a:rPr lang="en-IN" sz="1200" b="0" i="0" dirty="0">
                <a:solidFill>
                  <a:srgbClr val="000000"/>
                </a:solidFill>
                <a:effectLst/>
                <a:latin typeface="inter-regular"/>
              </a:rPr>
              <a:t>(</a:t>
            </a:r>
            <a:r>
              <a:rPr lang="en-IN" sz="1200" b="0" i="0" dirty="0">
                <a:solidFill>
                  <a:srgbClr val="0000FF"/>
                </a:solidFill>
                <a:effectLst/>
                <a:latin typeface="inter-regular"/>
              </a:rPr>
              <a:t>"I am a"</a:t>
            </a:r>
            <a:r>
              <a:rPr lang="en-IN" sz="1200" b="0" i="0" dirty="0">
                <a:solidFill>
                  <a:srgbClr val="000000"/>
                </a:solidFill>
                <a:effectLst/>
                <a:latin typeface="inter-regular"/>
              </a:rPr>
              <a:t>);}  </a:t>
            </a:r>
          </a:p>
          <a:p>
            <a:pPr algn="just">
              <a:buFont typeface="+mj-lt"/>
              <a:buAutoNum type="arabicPeriod"/>
            </a:pPr>
            <a:r>
              <a:rPr lang="en-IN" sz="1200" b="1" i="0" dirty="0">
                <a:solidFill>
                  <a:srgbClr val="006699"/>
                </a:solidFill>
                <a:effectLst/>
                <a:latin typeface="inter-regular"/>
              </a:rPr>
              <a:t>public</a:t>
            </a:r>
            <a:r>
              <a:rPr lang="en-IN" sz="1200" b="0" i="0" dirty="0">
                <a:solidFill>
                  <a:srgbClr val="000000"/>
                </a:solidFill>
                <a:effectLst/>
                <a:latin typeface="inter-regular"/>
              </a:rPr>
              <a:t> </a:t>
            </a:r>
            <a:r>
              <a:rPr lang="en-IN" sz="1200" b="1" i="0" dirty="0">
                <a:solidFill>
                  <a:srgbClr val="006699"/>
                </a:solidFill>
                <a:effectLst/>
                <a:latin typeface="inter-regular"/>
              </a:rPr>
              <a:t>void</a:t>
            </a:r>
            <a:r>
              <a:rPr lang="en-IN" sz="1200" b="0" i="0" dirty="0">
                <a:solidFill>
                  <a:srgbClr val="000000"/>
                </a:solidFill>
                <a:effectLst/>
                <a:latin typeface="inter-regular"/>
              </a:rPr>
              <a:t> b(){</a:t>
            </a:r>
            <a:r>
              <a:rPr lang="en-IN" sz="1200" b="0" i="0" dirty="0" err="1">
                <a:solidFill>
                  <a:srgbClr val="000000"/>
                </a:solidFill>
                <a:effectLst/>
                <a:latin typeface="inter-regular"/>
              </a:rPr>
              <a:t>System.out.println</a:t>
            </a:r>
            <a:r>
              <a:rPr lang="en-IN" sz="1200" b="0" i="0" dirty="0">
                <a:solidFill>
                  <a:srgbClr val="000000"/>
                </a:solidFill>
                <a:effectLst/>
                <a:latin typeface="inter-regular"/>
              </a:rPr>
              <a:t>(</a:t>
            </a:r>
            <a:r>
              <a:rPr lang="en-IN" sz="1200" b="0" i="0" dirty="0">
                <a:solidFill>
                  <a:srgbClr val="0000FF"/>
                </a:solidFill>
                <a:effectLst/>
                <a:latin typeface="inter-regular"/>
              </a:rPr>
              <a:t>"I am b"</a:t>
            </a:r>
            <a:r>
              <a:rPr lang="en-IN" sz="1200" b="0" i="0" dirty="0">
                <a:solidFill>
                  <a:srgbClr val="000000"/>
                </a:solidFill>
                <a:effectLst/>
                <a:latin typeface="inter-regular"/>
              </a:rPr>
              <a:t>);}  </a:t>
            </a:r>
          </a:p>
          <a:p>
            <a:pPr algn="just">
              <a:buFont typeface="+mj-lt"/>
              <a:buAutoNum type="arabicPeriod"/>
            </a:pPr>
            <a:r>
              <a:rPr lang="en-IN" sz="1200" b="1" i="0" dirty="0">
                <a:solidFill>
                  <a:srgbClr val="006699"/>
                </a:solidFill>
                <a:effectLst/>
                <a:latin typeface="inter-regular"/>
              </a:rPr>
              <a:t>public</a:t>
            </a:r>
            <a:r>
              <a:rPr lang="en-IN" sz="1200" b="0" i="0" dirty="0">
                <a:solidFill>
                  <a:srgbClr val="000000"/>
                </a:solidFill>
                <a:effectLst/>
                <a:latin typeface="inter-regular"/>
              </a:rPr>
              <a:t> </a:t>
            </a:r>
            <a:r>
              <a:rPr lang="en-IN" sz="1200" b="1" i="0" dirty="0">
                <a:solidFill>
                  <a:srgbClr val="006699"/>
                </a:solidFill>
                <a:effectLst/>
                <a:latin typeface="inter-regular"/>
              </a:rPr>
              <a:t>void</a:t>
            </a:r>
            <a:r>
              <a:rPr lang="en-IN" sz="1200" b="0" i="0" dirty="0">
                <a:solidFill>
                  <a:srgbClr val="000000"/>
                </a:solidFill>
                <a:effectLst/>
                <a:latin typeface="inter-regular"/>
              </a:rPr>
              <a:t> d(){</a:t>
            </a:r>
            <a:r>
              <a:rPr lang="en-IN" sz="1200" b="0" i="0" dirty="0" err="1">
                <a:solidFill>
                  <a:srgbClr val="000000"/>
                </a:solidFill>
                <a:effectLst/>
                <a:latin typeface="inter-regular"/>
              </a:rPr>
              <a:t>System.out.println</a:t>
            </a:r>
            <a:r>
              <a:rPr lang="en-IN" sz="1200" b="0" i="0" dirty="0">
                <a:solidFill>
                  <a:srgbClr val="000000"/>
                </a:solidFill>
                <a:effectLst/>
                <a:latin typeface="inter-regular"/>
              </a:rPr>
              <a:t>(</a:t>
            </a:r>
            <a:r>
              <a:rPr lang="en-IN" sz="1200" b="0" i="0" dirty="0">
                <a:solidFill>
                  <a:srgbClr val="0000FF"/>
                </a:solidFill>
                <a:effectLst/>
                <a:latin typeface="inter-regular"/>
              </a:rPr>
              <a:t>"I am d"</a:t>
            </a:r>
            <a:r>
              <a:rPr lang="en-IN" sz="1200" b="0" i="0" dirty="0">
                <a:solidFill>
                  <a:srgbClr val="000000"/>
                </a:solidFill>
                <a:effectLst/>
                <a:latin typeface="inter-regular"/>
              </a:rPr>
              <a:t>);}  </a:t>
            </a:r>
          </a:p>
          <a:p>
            <a:pPr algn="just">
              <a:buFont typeface="+mj-lt"/>
              <a:buAutoNum type="arabicPeriod"/>
            </a:pPr>
            <a:r>
              <a:rPr lang="en-IN" sz="1200" b="0" i="0" dirty="0">
                <a:solidFill>
                  <a:srgbClr val="000000"/>
                </a:solidFill>
                <a:effectLst/>
                <a:latin typeface="inter-regular"/>
              </a:rPr>
              <a:t>}  </a:t>
            </a:r>
          </a:p>
          <a:p>
            <a:pPr algn="just">
              <a:buFont typeface="+mj-lt"/>
              <a:buAutoNum type="arabicPeriod"/>
            </a:pPr>
            <a:r>
              <a:rPr lang="en-IN" sz="1200" b="0" i="0" dirty="0">
                <a:solidFill>
                  <a:srgbClr val="000000"/>
                </a:solidFill>
                <a:effectLst/>
                <a:latin typeface="inter-regular"/>
              </a:rPr>
              <a:t>  </a:t>
            </a:r>
          </a:p>
          <a:p>
            <a:pPr algn="just">
              <a:buFont typeface="+mj-lt"/>
              <a:buAutoNum type="arabicPeriod"/>
            </a:pPr>
            <a:r>
              <a:rPr lang="en-IN" sz="1200" b="0" i="0" dirty="0">
                <a:solidFill>
                  <a:srgbClr val="008200"/>
                </a:solidFill>
                <a:effectLst/>
                <a:latin typeface="inter-regular"/>
              </a:rPr>
              <a:t>//Creating a test class that calls the methods of A interface</a:t>
            </a:r>
            <a:r>
              <a:rPr lang="en-IN" sz="1200" b="0" i="0" dirty="0">
                <a:solidFill>
                  <a:srgbClr val="000000"/>
                </a:solidFill>
                <a:effectLst/>
                <a:latin typeface="inter-regular"/>
              </a:rPr>
              <a:t>  </a:t>
            </a:r>
          </a:p>
          <a:p>
            <a:pPr algn="just">
              <a:buFont typeface="+mj-lt"/>
              <a:buAutoNum type="arabicPeriod"/>
            </a:pPr>
            <a:r>
              <a:rPr lang="en-IN" sz="1200" b="1" i="0" dirty="0">
                <a:solidFill>
                  <a:srgbClr val="006699"/>
                </a:solidFill>
                <a:effectLst/>
                <a:latin typeface="inter-regular"/>
              </a:rPr>
              <a:t>class</a:t>
            </a:r>
            <a:r>
              <a:rPr lang="en-IN" sz="1200" b="0" i="0" dirty="0">
                <a:solidFill>
                  <a:srgbClr val="000000"/>
                </a:solidFill>
                <a:effectLst/>
                <a:latin typeface="inter-regular"/>
              </a:rPr>
              <a:t> Test5{  </a:t>
            </a:r>
          </a:p>
          <a:p>
            <a:pPr algn="just">
              <a:buFont typeface="+mj-lt"/>
              <a:buAutoNum type="arabicPeriod"/>
            </a:pPr>
            <a:r>
              <a:rPr lang="en-IN" sz="1200" b="1" i="0" dirty="0">
                <a:solidFill>
                  <a:srgbClr val="006699"/>
                </a:solidFill>
                <a:effectLst/>
                <a:latin typeface="inter-regular"/>
              </a:rPr>
              <a:t>public</a:t>
            </a:r>
            <a:r>
              <a:rPr lang="en-IN" sz="1200" b="0" i="0" dirty="0">
                <a:solidFill>
                  <a:srgbClr val="000000"/>
                </a:solidFill>
                <a:effectLst/>
                <a:latin typeface="inter-regular"/>
              </a:rPr>
              <a:t> </a:t>
            </a:r>
            <a:r>
              <a:rPr lang="en-IN" sz="1200" b="1" i="0" dirty="0">
                <a:solidFill>
                  <a:srgbClr val="006699"/>
                </a:solidFill>
                <a:effectLst/>
                <a:latin typeface="inter-regular"/>
              </a:rPr>
              <a:t>static</a:t>
            </a:r>
            <a:r>
              <a:rPr lang="en-IN" sz="1200" b="0" i="0" dirty="0">
                <a:solidFill>
                  <a:srgbClr val="000000"/>
                </a:solidFill>
                <a:effectLst/>
                <a:latin typeface="inter-regular"/>
              </a:rPr>
              <a:t> </a:t>
            </a:r>
            <a:r>
              <a:rPr lang="en-IN" sz="1200" b="1" i="0" dirty="0">
                <a:solidFill>
                  <a:srgbClr val="006699"/>
                </a:solidFill>
                <a:effectLst/>
                <a:latin typeface="inter-regular"/>
              </a:rPr>
              <a:t>void</a:t>
            </a:r>
            <a:r>
              <a:rPr lang="en-IN" sz="1200" b="0" i="0" dirty="0">
                <a:solidFill>
                  <a:srgbClr val="000000"/>
                </a:solidFill>
                <a:effectLst/>
                <a:latin typeface="inter-regular"/>
              </a:rPr>
              <a:t> main(String </a:t>
            </a:r>
            <a:r>
              <a:rPr lang="en-IN" sz="1200" b="0" i="0" dirty="0" err="1">
                <a:solidFill>
                  <a:srgbClr val="000000"/>
                </a:solidFill>
                <a:effectLst/>
                <a:latin typeface="inter-regular"/>
              </a:rPr>
              <a:t>args</a:t>
            </a:r>
            <a:r>
              <a:rPr lang="en-IN" sz="1200" b="0" i="0" dirty="0">
                <a:solidFill>
                  <a:srgbClr val="000000"/>
                </a:solidFill>
                <a:effectLst/>
                <a:latin typeface="inter-regular"/>
              </a:rPr>
              <a:t>[]){  </a:t>
            </a:r>
          </a:p>
          <a:p>
            <a:pPr algn="just">
              <a:buFont typeface="+mj-lt"/>
              <a:buAutoNum type="arabicPeriod"/>
            </a:pPr>
            <a:r>
              <a:rPr lang="en-IN" sz="1200" b="0" i="0" dirty="0">
                <a:solidFill>
                  <a:srgbClr val="000000"/>
                </a:solidFill>
                <a:effectLst/>
                <a:latin typeface="inter-regular"/>
              </a:rPr>
              <a:t>A a=</a:t>
            </a:r>
            <a:r>
              <a:rPr lang="en-IN" sz="1200" b="1" i="0" dirty="0">
                <a:solidFill>
                  <a:srgbClr val="006699"/>
                </a:solidFill>
                <a:effectLst/>
                <a:latin typeface="inter-regular"/>
              </a:rPr>
              <a:t>new</a:t>
            </a:r>
            <a:r>
              <a:rPr lang="en-IN" sz="1200" b="0" i="0" dirty="0">
                <a:solidFill>
                  <a:srgbClr val="000000"/>
                </a:solidFill>
                <a:effectLst/>
                <a:latin typeface="inter-regular"/>
              </a:rPr>
              <a:t> M();  </a:t>
            </a:r>
          </a:p>
          <a:p>
            <a:pPr algn="just">
              <a:buFont typeface="+mj-lt"/>
              <a:buAutoNum type="arabicPeriod"/>
            </a:pPr>
            <a:r>
              <a:rPr lang="en-IN" sz="1200" b="0" i="0" dirty="0" err="1">
                <a:solidFill>
                  <a:srgbClr val="000000"/>
                </a:solidFill>
                <a:effectLst/>
                <a:latin typeface="inter-regular"/>
              </a:rPr>
              <a:t>a.a</a:t>
            </a:r>
            <a:r>
              <a:rPr lang="en-IN" sz="1200" b="0" i="0" dirty="0">
                <a:solidFill>
                  <a:srgbClr val="000000"/>
                </a:solidFill>
                <a:effectLst/>
                <a:latin typeface="inter-regular"/>
              </a:rPr>
              <a:t>();  </a:t>
            </a:r>
          </a:p>
          <a:p>
            <a:pPr algn="just">
              <a:buFont typeface="+mj-lt"/>
              <a:buAutoNum type="arabicPeriod"/>
            </a:pPr>
            <a:r>
              <a:rPr lang="en-IN" sz="1200" b="0" i="0" dirty="0" err="1">
                <a:solidFill>
                  <a:srgbClr val="000000"/>
                </a:solidFill>
                <a:effectLst/>
                <a:latin typeface="inter-regular"/>
              </a:rPr>
              <a:t>a.b</a:t>
            </a:r>
            <a:r>
              <a:rPr lang="en-IN" sz="1200" b="0" i="0" dirty="0">
                <a:solidFill>
                  <a:srgbClr val="000000"/>
                </a:solidFill>
                <a:effectLst/>
                <a:latin typeface="inter-regular"/>
              </a:rPr>
              <a:t>();  </a:t>
            </a:r>
          </a:p>
          <a:p>
            <a:pPr algn="just">
              <a:buFont typeface="+mj-lt"/>
              <a:buAutoNum type="arabicPeriod"/>
            </a:pPr>
            <a:r>
              <a:rPr lang="en-IN" sz="1200" b="0" i="0" dirty="0" err="1">
                <a:solidFill>
                  <a:srgbClr val="000000"/>
                </a:solidFill>
                <a:effectLst/>
                <a:latin typeface="inter-regular"/>
              </a:rPr>
              <a:t>a.c</a:t>
            </a:r>
            <a:r>
              <a:rPr lang="en-IN" sz="1200" b="0" i="0" dirty="0">
                <a:solidFill>
                  <a:srgbClr val="000000"/>
                </a:solidFill>
                <a:effectLst/>
                <a:latin typeface="inter-regular"/>
              </a:rPr>
              <a:t>();  </a:t>
            </a:r>
          </a:p>
          <a:p>
            <a:pPr algn="just">
              <a:buFont typeface="+mj-lt"/>
              <a:buAutoNum type="arabicPeriod"/>
            </a:pPr>
            <a:r>
              <a:rPr lang="en-IN" sz="1200" b="0" i="0" dirty="0" err="1">
                <a:solidFill>
                  <a:srgbClr val="000000"/>
                </a:solidFill>
                <a:effectLst/>
                <a:latin typeface="inter-regular"/>
              </a:rPr>
              <a:t>a.d</a:t>
            </a:r>
            <a:r>
              <a:rPr lang="en-IN" sz="1200" b="0" i="0" dirty="0">
                <a:solidFill>
                  <a:srgbClr val="000000"/>
                </a:solidFill>
                <a:effectLst/>
                <a:latin typeface="inter-regular"/>
              </a:rPr>
              <a:t>();  </a:t>
            </a:r>
          </a:p>
          <a:p>
            <a:pPr algn="just">
              <a:buFont typeface="+mj-lt"/>
              <a:buAutoNum type="arabicPeriod"/>
            </a:pPr>
            <a:r>
              <a:rPr lang="en-IN" sz="1200" b="0" i="0" dirty="0">
                <a:solidFill>
                  <a:srgbClr val="000000"/>
                </a:solidFill>
                <a:effectLst/>
                <a:latin typeface="inter-regular"/>
              </a:rPr>
              <a:t>}} </a:t>
            </a:r>
          </a:p>
          <a:p>
            <a:endParaRPr lang="en-IN" sz="1200" dirty="0"/>
          </a:p>
        </p:txBody>
      </p:sp>
    </p:spTree>
    <p:extLst>
      <p:ext uri="{BB962C8B-B14F-4D97-AF65-F5344CB8AC3E}">
        <p14:creationId xmlns:p14="http://schemas.microsoft.com/office/powerpoint/2010/main" val="1587193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8FB4-5FD1-8EEF-7908-E9C24305A989}"/>
              </a:ext>
            </a:extLst>
          </p:cNvPr>
          <p:cNvSpPr>
            <a:spLocks noGrp="1"/>
          </p:cNvSpPr>
          <p:nvPr>
            <p:ph type="title"/>
          </p:nvPr>
        </p:nvSpPr>
        <p:spPr/>
        <p:txBody>
          <a:bodyPr/>
          <a:lstStyle/>
          <a:p>
            <a:r>
              <a:rPr lang="en-IN" dirty="0"/>
              <a:t>Exception handling</a:t>
            </a:r>
          </a:p>
        </p:txBody>
      </p:sp>
      <p:pic>
        <p:nvPicPr>
          <p:cNvPr id="17410" name="Picture 2" descr="hierarchy of exception handling">
            <a:extLst>
              <a:ext uri="{FF2B5EF4-FFF2-40B4-BE49-F238E27FC236}">
                <a16:creationId xmlns:a16="http://schemas.microsoft.com/office/drawing/2014/main" id="{E9F451D4-FF73-B3D5-394F-4BA237881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50" y="-92943"/>
            <a:ext cx="4286250" cy="38290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A68370C5-BAFE-ABD7-45B8-E2C9A6F12985}"/>
              </a:ext>
            </a:extLst>
          </p:cNvPr>
          <p:cNvGraphicFramePr>
            <a:graphicFrameLocks noGrp="1"/>
          </p:cNvGraphicFramePr>
          <p:nvPr>
            <p:extLst>
              <p:ext uri="{D42A27DB-BD31-4B8C-83A1-F6EECF244321}">
                <p14:modId xmlns:p14="http://schemas.microsoft.com/office/powerpoint/2010/main" val="1169053168"/>
              </p:ext>
            </p:extLst>
          </p:nvPr>
        </p:nvGraphicFramePr>
        <p:xfrm>
          <a:off x="-1" y="2108200"/>
          <a:ext cx="7905752" cy="4273349"/>
        </p:xfrm>
        <a:graphic>
          <a:graphicData uri="http://schemas.openxmlformats.org/drawingml/2006/table">
            <a:tbl>
              <a:tblPr/>
              <a:tblGrid>
                <a:gridCol w="3952876">
                  <a:extLst>
                    <a:ext uri="{9D8B030D-6E8A-4147-A177-3AD203B41FA5}">
                      <a16:colId xmlns:a16="http://schemas.microsoft.com/office/drawing/2014/main" val="2471266382"/>
                    </a:ext>
                  </a:extLst>
                </a:gridCol>
                <a:gridCol w="3952876">
                  <a:extLst>
                    <a:ext uri="{9D8B030D-6E8A-4147-A177-3AD203B41FA5}">
                      <a16:colId xmlns:a16="http://schemas.microsoft.com/office/drawing/2014/main" val="3032774651"/>
                    </a:ext>
                  </a:extLst>
                </a:gridCol>
              </a:tblGrid>
              <a:tr h="1122019">
                <a:tc>
                  <a:txBody>
                    <a:bodyPr/>
                    <a:lstStyle/>
                    <a:p>
                      <a:pPr algn="just" fontAlgn="t"/>
                      <a:r>
                        <a:rPr lang="en-IN" sz="1400">
                          <a:solidFill>
                            <a:srgbClr val="333333"/>
                          </a:solidFill>
                          <a:effectLst/>
                          <a:latin typeface="inter-regular"/>
                        </a:rPr>
                        <a:t>try</a:t>
                      </a:r>
                    </a:p>
                  </a:txBody>
                  <a:tcPr marL="17926" marR="17926" marT="17926" marB="1792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dirty="0">
                          <a:solidFill>
                            <a:srgbClr val="333333"/>
                          </a:solidFill>
                          <a:effectLst/>
                          <a:latin typeface="inter-regular"/>
                        </a:rPr>
                        <a:t>The "try" keyword is used to specify a block where we should place an exception code. It means we can't use try block alone. The try block must be followed by either catch or finally.</a:t>
                      </a:r>
                    </a:p>
                  </a:txBody>
                  <a:tcPr marL="17926" marR="17926" marT="17926" marB="1792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592545392"/>
                  </a:ext>
                </a:extLst>
              </a:tr>
              <a:tr h="905629">
                <a:tc>
                  <a:txBody>
                    <a:bodyPr/>
                    <a:lstStyle/>
                    <a:p>
                      <a:pPr algn="just" fontAlgn="t"/>
                      <a:r>
                        <a:rPr lang="en-IN" sz="1400">
                          <a:solidFill>
                            <a:srgbClr val="333333"/>
                          </a:solidFill>
                          <a:effectLst/>
                          <a:latin typeface="inter-regular"/>
                        </a:rPr>
                        <a:t>catch</a:t>
                      </a:r>
                    </a:p>
                  </a:txBody>
                  <a:tcPr marL="17926" marR="17926" marT="17926" marB="1792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dirty="0">
                          <a:solidFill>
                            <a:srgbClr val="333333"/>
                          </a:solidFill>
                          <a:effectLst/>
                          <a:latin typeface="inter-regular"/>
                        </a:rPr>
                        <a:t>The "catch" block is used to handle the exception. It must be preceded by try block which means we can't use catch block alone. It can be followed by finally block later.</a:t>
                      </a:r>
                    </a:p>
                  </a:txBody>
                  <a:tcPr marL="17926" marR="17926" marT="17926" marB="1792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721620102"/>
                  </a:ext>
                </a:extLst>
              </a:tr>
              <a:tr h="797435">
                <a:tc>
                  <a:txBody>
                    <a:bodyPr/>
                    <a:lstStyle/>
                    <a:p>
                      <a:pPr algn="just" fontAlgn="t"/>
                      <a:r>
                        <a:rPr lang="en-IN" sz="1400">
                          <a:solidFill>
                            <a:srgbClr val="333333"/>
                          </a:solidFill>
                          <a:effectLst/>
                          <a:latin typeface="inter-regular"/>
                        </a:rPr>
                        <a:t>finally</a:t>
                      </a:r>
                    </a:p>
                  </a:txBody>
                  <a:tcPr marL="17926" marR="17926" marT="17926" marB="1792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dirty="0">
                          <a:solidFill>
                            <a:srgbClr val="333333"/>
                          </a:solidFill>
                          <a:effectLst/>
                          <a:latin typeface="inter-regular"/>
                        </a:rPr>
                        <a:t>The "finally" block is used to execute the necessary code of the program. It is executed whether an exception is handled or not.</a:t>
                      </a:r>
                    </a:p>
                  </a:txBody>
                  <a:tcPr marL="17926" marR="17926" marT="17926" marB="1792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61200564"/>
                  </a:ext>
                </a:extLst>
              </a:tr>
              <a:tr h="434442">
                <a:tc>
                  <a:txBody>
                    <a:bodyPr/>
                    <a:lstStyle/>
                    <a:p>
                      <a:pPr algn="just" fontAlgn="t"/>
                      <a:r>
                        <a:rPr lang="en-IN" sz="1400">
                          <a:solidFill>
                            <a:srgbClr val="333333"/>
                          </a:solidFill>
                          <a:effectLst/>
                          <a:latin typeface="inter-regular"/>
                        </a:rPr>
                        <a:t>throw</a:t>
                      </a:r>
                    </a:p>
                  </a:txBody>
                  <a:tcPr marL="17926" marR="17926" marT="17926" marB="1792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a:solidFill>
                            <a:srgbClr val="333333"/>
                          </a:solidFill>
                          <a:effectLst/>
                          <a:latin typeface="inter-regular"/>
                        </a:rPr>
                        <a:t>The "throw" keyword is used to throw an exception.</a:t>
                      </a:r>
                    </a:p>
                  </a:txBody>
                  <a:tcPr marL="17926" marR="17926" marT="17926" marB="1792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19025483"/>
                  </a:ext>
                </a:extLst>
              </a:tr>
              <a:tr h="1013824">
                <a:tc>
                  <a:txBody>
                    <a:bodyPr/>
                    <a:lstStyle/>
                    <a:p>
                      <a:pPr algn="just" fontAlgn="t"/>
                      <a:r>
                        <a:rPr lang="en-IN" sz="1400">
                          <a:solidFill>
                            <a:srgbClr val="333333"/>
                          </a:solidFill>
                          <a:effectLst/>
                          <a:latin typeface="inter-regular"/>
                        </a:rPr>
                        <a:t>throws</a:t>
                      </a:r>
                    </a:p>
                  </a:txBody>
                  <a:tcPr marL="17926" marR="17926" marT="17926" marB="1792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dirty="0">
                          <a:solidFill>
                            <a:srgbClr val="333333"/>
                          </a:solidFill>
                          <a:effectLst/>
                          <a:latin typeface="inter-regular"/>
                        </a:rPr>
                        <a:t>The "throws" keyword is used to declare exceptions. It specifies that there may occur an exception in the method. It doesn't throw an exception. It is always used with method signature.</a:t>
                      </a:r>
                    </a:p>
                  </a:txBody>
                  <a:tcPr marL="17926" marR="17926" marT="17926" marB="17926">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109122934"/>
                  </a:ext>
                </a:extLst>
              </a:tr>
            </a:tbl>
          </a:graphicData>
        </a:graphic>
      </p:graphicFrame>
    </p:spTree>
    <p:extLst>
      <p:ext uri="{BB962C8B-B14F-4D97-AF65-F5344CB8AC3E}">
        <p14:creationId xmlns:p14="http://schemas.microsoft.com/office/powerpoint/2010/main" val="3608112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57840-E078-EEF6-ECE8-72687D04362C}"/>
              </a:ext>
            </a:extLst>
          </p:cNvPr>
          <p:cNvSpPr>
            <a:spLocks noGrp="1"/>
          </p:cNvSpPr>
          <p:nvPr>
            <p:ph type="title"/>
          </p:nvPr>
        </p:nvSpPr>
        <p:spPr/>
        <p:txBody>
          <a:bodyPr/>
          <a:lstStyle/>
          <a:p>
            <a:r>
              <a:rPr lang="en-IN" dirty="0"/>
              <a:t>DAY-1</a:t>
            </a:r>
          </a:p>
        </p:txBody>
      </p:sp>
      <p:pic>
        <p:nvPicPr>
          <p:cNvPr id="1026" name="Picture 2">
            <a:extLst>
              <a:ext uri="{FF2B5EF4-FFF2-40B4-BE49-F238E27FC236}">
                <a16:creationId xmlns:a16="http://schemas.microsoft.com/office/drawing/2014/main" id="{E8ABFC87-59E4-26B1-6FE8-61F7BA6190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1779" y="2108200"/>
            <a:ext cx="10028767"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773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4507D-06C7-D63A-D44F-14418F075FF0}"/>
              </a:ext>
            </a:extLst>
          </p:cNvPr>
          <p:cNvSpPr>
            <a:spLocks noGrp="1"/>
          </p:cNvSpPr>
          <p:nvPr>
            <p:ph type="title"/>
          </p:nvPr>
        </p:nvSpPr>
        <p:spPr/>
        <p:txBody>
          <a:bodyPr/>
          <a:lstStyle/>
          <a:p>
            <a:r>
              <a:rPr lang="en-US" sz="4800" dirty="0">
                <a:latin typeface="Arial" panose="020B0604020202020204" pitchFamily="34" charset="0"/>
                <a:cs typeface="Arial" panose="020B0604020202020204" pitchFamily="34" charset="0"/>
              </a:rPr>
              <a:t>JAVA</a:t>
            </a:r>
            <a:r>
              <a:rPr lang="en-US" sz="4800" baseline="0" dirty="0">
                <a:latin typeface="Arial" panose="020B0604020202020204" pitchFamily="34" charset="0"/>
                <a:cs typeface="Arial" panose="020B0604020202020204" pitchFamily="34" charset="0"/>
              </a:rPr>
              <a:t> </a:t>
            </a:r>
            <a:r>
              <a:rPr lang="en-US" sz="4800" baseline="0" dirty="0" err="1">
                <a:latin typeface="Arial" panose="020B0604020202020204" pitchFamily="34" charset="0"/>
                <a:cs typeface="Arial" panose="020B0604020202020204" pitchFamily="34" charset="0"/>
              </a:rPr>
              <a:t>LoMBOK</a:t>
            </a:r>
            <a:endParaRPr lang="en-IN" dirty="0"/>
          </a:p>
        </p:txBody>
      </p:sp>
      <p:sp>
        <p:nvSpPr>
          <p:cNvPr id="3" name="TextBox 2">
            <a:extLst>
              <a:ext uri="{FF2B5EF4-FFF2-40B4-BE49-F238E27FC236}">
                <a16:creationId xmlns:a16="http://schemas.microsoft.com/office/drawing/2014/main" id="{7684EF85-E828-AFF8-E577-F87B22FBB75D}"/>
              </a:ext>
            </a:extLst>
          </p:cNvPr>
          <p:cNvSpPr txBox="1"/>
          <p:nvPr/>
        </p:nvSpPr>
        <p:spPr>
          <a:xfrm>
            <a:off x="375385" y="2011680"/>
            <a:ext cx="10789920" cy="1938992"/>
          </a:xfrm>
          <a:prstGeom prst="rect">
            <a:avLst/>
          </a:prstGeom>
          <a:noFill/>
        </p:spPr>
        <p:txBody>
          <a:bodyPr wrap="square" rtlCol="0">
            <a:spAutoFit/>
          </a:bodyPr>
          <a:lstStyle/>
          <a:p>
            <a:pPr marL="285750" indent="-285750">
              <a:buFont typeface="Wingdings" panose="05000000000000000000" pitchFamily="2" charset="2"/>
              <a:buChar char="ü"/>
            </a:pPr>
            <a:r>
              <a:rPr lang="en-IN" sz="2400" dirty="0">
                <a:latin typeface="Arial" panose="020B0604020202020204" pitchFamily="34" charset="0"/>
                <a:cs typeface="Arial" panose="020B0604020202020204" pitchFamily="34" charset="0"/>
              </a:rPr>
              <a:t>Boilerplate code : same/repeated code </a:t>
            </a:r>
          </a:p>
          <a:p>
            <a:pPr marL="285750" indent="-285750">
              <a:buFont typeface="Wingdings" panose="05000000000000000000" pitchFamily="2" charset="2"/>
              <a:buChar char="ü"/>
            </a:pPr>
            <a:endParaRPr lang="en-IN" sz="2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IN" sz="2400" dirty="0">
                <a:latin typeface="Arial" panose="020B0604020202020204" pitchFamily="34" charset="0"/>
                <a:cs typeface="Arial" panose="020B0604020202020204" pitchFamily="34" charset="0"/>
              </a:rPr>
              <a:t>Lombok : remove boilerplate code </a:t>
            </a:r>
          </a:p>
          <a:p>
            <a:pPr marL="285750" indent="-285750">
              <a:buFont typeface="Wingdings" panose="05000000000000000000" pitchFamily="2" charset="2"/>
              <a:buChar char="ü"/>
            </a:pPr>
            <a:r>
              <a:rPr lang="en-IN" sz="2400" dirty="0">
                <a:latin typeface="Arial" panose="020B0604020202020204" pitchFamily="34" charset="0"/>
                <a:cs typeface="Arial" panose="020B0604020202020204" pitchFamily="34" charset="0"/>
              </a:rPr>
              <a:t>Like – getter / setter / </a:t>
            </a:r>
            <a:r>
              <a:rPr lang="en-IN" sz="2400" dirty="0" err="1">
                <a:latin typeface="Arial" panose="020B0604020202020204" pitchFamily="34" charset="0"/>
                <a:cs typeface="Arial" panose="020B0604020202020204" pitchFamily="34" charset="0"/>
              </a:rPr>
              <a:t>tostring</a:t>
            </a:r>
            <a:r>
              <a:rPr lang="en-IN" sz="2400" dirty="0">
                <a:latin typeface="Arial" panose="020B0604020202020204" pitchFamily="34" charset="0"/>
                <a:cs typeface="Arial" panose="020B0604020202020204" pitchFamily="34" charset="0"/>
              </a:rPr>
              <a:t> / constructor</a:t>
            </a:r>
          </a:p>
          <a:p>
            <a:pPr marL="285750" indent="-285750">
              <a:buFont typeface="Wingdings" panose="05000000000000000000" pitchFamily="2" charset="2"/>
              <a:buChar char="ü"/>
            </a:pPr>
            <a:endParaRPr lang="en-IN" sz="2400" dirty="0">
              <a:latin typeface="Arial" panose="020B0604020202020204" pitchFamily="34" charset="0"/>
              <a:cs typeface="Arial" panose="020B0604020202020204" pitchFamily="34" charset="0"/>
            </a:endParaRPr>
          </a:p>
        </p:txBody>
      </p:sp>
      <p:pic>
        <p:nvPicPr>
          <p:cNvPr id="18434" name="Picture 2" descr="Lombok: To use or not to use, that is the blog | by Mohammed Atif | Level  Up Coding">
            <a:extLst>
              <a:ext uri="{FF2B5EF4-FFF2-40B4-BE49-F238E27FC236}">
                <a16:creationId xmlns:a16="http://schemas.microsoft.com/office/drawing/2014/main" id="{54218721-9686-AC3F-B60E-04E424B0B8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9736" y="2436197"/>
            <a:ext cx="3028950"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780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F49897-7674-F542-0BFC-C4A9B66C1555}"/>
              </a:ext>
            </a:extLst>
          </p:cNvPr>
          <p:cNvPicPr>
            <a:picLocks noChangeAspect="1"/>
          </p:cNvPicPr>
          <p:nvPr/>
        </p:nvPicPr>
        <p:blipFill>
          <a:blip r:embed="rId2"/>
          <a:stretch>
            <a:fillRect/>
          </a:stretch>
        </p:blipFill>
        <p:spPr>
          <a:xfrm>
            <a:off x="1035116" y="661988"/>
            <a:ext cx="9525000" cy="4781550"/>
          </a:xfrm>
          <a:prstGeom prst="rect">
            <a:avLst/>
          </a:prstGeom>
        </p:spPr>
      </p:pic>
    </p:spTree>
    <p:extLst>
      <p:ext uri="{BB962C8B-B14F-4D97-AF65-F5344CB8AC3E}">
        <p14:creationId xmlns:p14="http://schemas.microsoft.com/office/powerpoint/2010/main" val="606087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AA39-C6BA-18C5-8F01-1AAE8CE27F52}"/>
              </a:ext>
            </a:extLst>
          </p:cNvPr>
          <p:cNvSpPr>
            <a:spLocks noGrp="1"/>
          </p:cNvSpPr>
          <p:nvPr>
            <p:ph type="title"/>
          </p:nvPr>
        </p:nvSpPr>
        <p:spPr/>
        <p:txBody>
          <a:bodyPr/>
          <a:lstStyle/>
          <a:p>
            <a:r>
              <a:rPr lang="en-IN" dirty="0"/>
              <a:t>JAVA MAVEN</a:t>
            </a:r>
          </a:p>
        </p:txBody>
      </p:sp>
      <p:pic>
        <p:nvPicPr>
          <p:cNvPr id="19458" name="Picture 2" descr="Maven in Java | Introduction to Maven Basics | Edureka">
            <a:extLst>
              <a:ext uri="{FF2B5EF4-FFF2-40B4-BE49-F238E27FC236}">
                <a16:creationId xmlns:a16="http://schemas.microsoft.com/office/drawing/2014/main" id="{0E0BA9E9-18C9-EE9E-C1CC-0F9C996BEB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44817" y="2127449"/>
            <a:ext cx="6631449" cy="4234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972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Maven and Gradle support for Java in Visual Studio Code">
            <a:extLst>
              <a:ext uri="{FF2B5EF4-FFF2-40B4-BE49-F238E27FC236}">
                <a16:creationId xmlns:a16="http://schemas.microsoft.com/office/drawing/2014/main" id="{304BF11A-8B50-8406-2925-BD2FADE82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385" y="0"/>
            <a:ext cx="10292615" cy="645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19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Day 7-9</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983978483"/>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5166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2653B-9185-26B4-BA3C-30ECE8278B39}"/>
              </a:ext>
            </a:extLst>
          </p:cNvPr>
          <p:cNvSpPr>
            <a:spLocks noGrp="1"/>
          </p:cNvSpPr>
          <p:nvPr>
            <p:ph type="title"/>
          </p:nvPr>
        </p:nvSpPr>
        <p:spPr/>
        <p:txBody>
          <a:bodyPr/>
          <a:lstStyle/>
          <a:p>
            <a:r>
              <a:rPr lang="en-US" sz="4800" dirty="0">
                <a:latin typeface="Arial" panose="020B0604020202020204" pitchFamily="34" charset="0"/>
                <a:cs typeface="Arial" panose="020B0604020202020204" pitchFamily="34" charset="0"/>
              </a:rPr>
              <a:t>Java</a:t>
            </a:r>
            <a:r>
              <a:rPr lang="en-US" sz="4800" baseline="0" dirty="0">
                <a:latin typeface="Arial" panose="020B0604020202020204" pitchFamily="34" charset="0"/>
                <a:cs typeface="Arial" panose="020B0604020202020204" pitchFamily="34" charset="0"/>
              </a:rPr>
              <a:t> </a:t>
            </a:r>
            <a:r>
              <a:rPr lang="en-US" sz="4800" baseline="0" dirty="0" err="1">
                <a:latin typeface="Arial" panose="020B0604020202020204" pitchFamily="34" charset="0"/>
                <a:cs typeface="Arial" panose="020B0604020202020204" pitchFamily="34" charset="0"/>
              </a:rPr>
              <a:t>junit</a:t>
            </a:r>
            <a:endParaRPr lang="en-IN" dirty="0"/>
          </a:p>
        </p:txBody>
      </p:sp>
      <p:sp>
        <p:nvSpPr>
          <p:cNvPr id="3" name="Content Placeholder 2">
            <a:extLst>
              <a:ext uri="{FF2B5EF4-FFF2-40B4-BE49-F238E27FC236}">
                <a16:creationId xmlns:a16="http://schemas.microsoft.com/office/drawing/2014/main" id="{FC7AFD9B-76FF-2E8B-AB4E-C3812A47128A}"/>
              </a:ext>
            </a:extLst>
          </p:cNvPr>
          <p:cNvSpPr>
            <a:spLocks noGrp="1"/>
          </p:cNvSpPr>
          <p:nvPr>
            <p:ph idx="1"/>
          </p:nvPr>
        </p:nvSpPr>
        <p:spPr/>
        <p:txBody>
          <a:bodyPr/>
          <a:lstStyle/>
          <a:p>
            <a:r>
              <a:rPr lang="en-US" b="0" i="0" dirty="0">
                <a:solidFill>
                  <a:srgbClr val="333333"/>
                </a:solidFill>
                <a:effectLst/>
                <a:latin typeface="inter-regular"/>
              </a:rPr>
              <a:t>It is an </a:t>
            </a:r>
            <a:r>
              <a:rPr lang="en-US" b="0" i="1" dirty="0">
                <a:solidFill>
                  <a:srgbClr val="333333"/>
                </a:solidFill>
                <a:effectLst/>
                <a:latin typeface="inter-regular"/>
              </a:rPr>
              <a:t>open-source testing framework</a:t>
            </a:r>
            <a:r>
              <a:rPr lang="en-US" b="0" i="0" dirty="0">
                <a:solidFill>
                  <a:srgbClr val="333333"/>
                </a:solidFill>
                <a:effectLst/>
                <a:latin typeface="inter-regular"/>
              </a:rPr>
              <a:t> for java programmers.</a:t>
            </a:r>
          </a:p>
          <a:p>
            <a:r>
              <a:rPr lang="en-US" dirty="0">
                <a:solidFill>
                  <a:srgbClr val="333333"/>
                </a:solidFill>
                <a:latin typeface="inter-regular"/>
              </a:rPr>
              <a:t>Unit testing : small testable component of application</a:t>
            </a:r>
          </a:p>
          <a:p>
            <a:endParaRPr lang="en-IN" dirty="0"/>
          </a:p>
        </p:txBody>
      </p:sp>
      <p:pic>
        <p:nvPicPr>
          <p:cNvPr id="21508" name="Picture 4" descr="Differences between manual and automated testing">
            <a:extLst>
              <a:ext uri="{FF2B5EF4-FFF2-40B4-BE49-F238E27FC236}">
                <a16:creationId xmlns:a16="http://schemas.microsoft.com/office/drawing/2014/main" id="{94995780-E70B-9FE8-A43C-EB1A431D8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429000"/>
            <a:ext cx="11430000" cy="2986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87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JUnit Code Coverage - Examples Java Code Geeks - 2023">
            <a:extLst>
              <a:ext uri="{FF2B5EF4-FFF2-40B4-BE49-F238E27FC236}">
                <a16:creationId xmlns:a16="http://schemas.microsoft.com/office/drawing/2014/main" id="{BC5E2A4E-030D-E3B0-4EB3-17699FFA6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82" y="-107883"/>
            <a:ext cx="8750417" cy="647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ADEC8E4-83C2-D70B-CE38-B3048F179C92}"/>
              </a:ext>
            </a:extLst>
          </p:cNvPr>
          <p:cNvPicPr>
            <a:picLocks noChangeAspect="1"/>
          </p:cNvPicPr>
          <p:nvPr/>
        </p:nvPicPr>
        <p:blipFill>
          <a:blip r:embed="rId3"/>
          <a:stretch>
            <a:fillRect/>
          </a:stretch>
        </p:blipFill>
        <p:spPr>
          <a:xfrm>
            <a:off x="5841623" y="5664231"/>
            <a:ext cx="3130176" cy="704886"/>
          </a:xfrm>
          <a:prstGeom prst="rect">
            <a:avLst/>
          </a:prstGeom>
        </p:spPr>
      </p:pic>
    </p:spTree>
    <p:extLst>
      <p:ext uri="{BB962C8B-B14F-4D97-AF65-F5344CB8AC3E}">
        <p14:creationId xmlns:p14="http://schemas.microsoft.com/office/powerpoint/2010/main" val="3409949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91BA-393B-3B92-1799-459322E17B73}"/>
              </a:ext>
            </a:extLst>
          </p:cNvPr>
          <p:cNvSpPr>
            <a:spLocks noGrp="1"/>
          </p:cNvSpPr>
          <p:nvPr>
            <p:ph type="title"/>
          </p:nvPr>
        </p:nvSpPr>
        <p:spPr/>
        <p:txBody>
          <a:bodyPr/>
          <a:lstStyle/>
          <a:p>
            <a:r>
              <a:rPr lang="en-IN" dirty="0"/>
              <a:t>Code quality </a:t>
            </a:r>
          </a:p>
        </p:txBody>
      </p:sp>
      <p:pic>
        <p:nvPicPr>
          <p:cNvPr id="23554" name="Picture 2" descr="Code Quality: Its Importance &amp; Improvement in Custom Software Development">
            <a:extLst>
              <a:ext uri="{FF2B5EF4-FFF2-40B4-BE49-F238E27FC236}">
                <a16:creationId xmlns:a16="http://schemas.microsoft.com/office/drawing/2014/main" id="{FBA4E4A1-DB6D-5836-AA60-3A81D68DC6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9967" y="548640"/>
            <a:ext cx="8981925" cy="6022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62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86E44-DE11-EAAB-7CDC-3B7B8B1C94EF}"/>
              </a:ext>
            </a:extLst>
          </p:cNvPr>
          <p:cNvSpPr>
            <a:spLocks noGrp="1"/>
          </p:cNvSpPr>
          <p:nvPr>
            <p:ph type="title"/>
          </p:nvPr>
        </p:nvSpPr>
        <p:spPr/>
        <p:txBody>
          <a:bodyPr/>
          <a:lstStyle/>
          <a:p>
            <a:r>
              <a:rPr lang="en-IN" dirty="0"/>
              <a:t>Introduction to cloud</a:t>
            </a:r>
          </a:p>
        </p:txBody>
      </p:sp>
      <p:sp>
        <p:nvSpPr>
          <p:cNvPr id="3" name="TextBox 2">
            <a:extLst>
              <a:ext uri="{FF2B5EF4-FFF2-40B4-BE49-F238E27FC236}">
                <a16:creationId xmlns:a16="http://schemas.microsoft.com/office/drawing/2014/main" id="{EBE67E92-4CB0-8ADE-1156-A726D78684D0}"/>
              </a:ext>
            </a:extLst>
          </p:cNvPr>
          <p:cNvSpPr txBox="1"/>
          <p:nvPr/>
        </p:nvSpPr>
        <p:spPr>
          <a:xfrm>
            <a:off x="904775" y="2146434"/>
            <a:ext cx="9596387" cy="3970318"/>
          </a:xfrm>
          <a:prstGeom prst="rect">
            <a:avLst/>
          </a:prstGeom>
          <a:noFill/>
        </p:spPr>
        <p:txBody>
          <a:bodyPr wrap="square" rtlCol="0">
            <a:spAutoFit/>
          </a:bodyPr>
          <a:lstStyle/>
          <a:p>
            <a:pPr marL="285750" indent="-285750">
              <a:buFont typeface="Wingdings" panose="05000000000000000000" pitchFamily="2" charset="2"/>
              <a:buChar char="v"/>
            </a:pPr>
            <a:r>
              <a:rPr lang="en-IN" dirty="0"/>
              <a:t>Provide resources on demand</a:t>
            </a:r>
          </a:p>
          <a:p>
            <a:pPr marL="285750" indent="-285750">
              <a:buFont typeface="Wingdings" panose="05000000000000000000" pitchFamily="2" charset="2"/>
              <a:buChar char="v"/>
            </a:pPr>
            <a:r>
              <a:rPr lang="en-IN" dirty="0"/>
              <a:t>Pay as you use </a:t>
            </a:r>
          </a:p>
          <a:p>
            <a:pPr marL="285750" indent="-285750">
              <a:buFont typeface="Wingdings" panose="05000000000000000000" pitchFamily="2" charset="2"/>
              <a:buChar char="v"/>
            </a:pPr>
            <a:r>
              <a:rPr lang="en-IN" dirty="0"/>
              <a:t>On demand they increase or decrease the resources</a:t>
            </a:r>
          </a:p>
          <a:p>
            <a:pPr marL="285750" indent="-285750">
              <a:buFont typeface="Wingdings" panose="05000000000000000000" pitchFamily="2" charset="2"/>
              <a:buChar char="v"/>
            </a:pPr>
            <a:r>
              <a:rPr lang="en-IN" dirty="0"/>
              <a:t>It provide resources over the internet </a:t>
            </a:r>
          </a:p>
          <a:p>
            <a:pPr marL="285750" indent="-285750">
              <a:buFont typeface="Wingdings" panose="05000000000000000000" pitchFamily="2" charset="2"/>
              <a:buChar char="v"/>
            </a:pPr>
            <a:r>
              <a:rPr lang="en-IN" dirty="0"/>
              <a:t>Type –</a:t>
            </a:r>
          </a:p>
          <a:p>
            <a:pPr marL="285750" indent="-285750">
              <a:buFont typeface="Arial" panose="020B0604020202020204" pitchFamily="34" charset="0"/>
              <a:buChar char="•"/>
            </a:pPr>
            <a:r>
              <a:rPr lang="en-IN" dirty="0"/>
              <a:t>Private : within organization</a:t>
            </a:r>
          </a:p>
          <a:p>
            <a:pPr marL="285750" indent="-285750">
              <a:buFont typeface="Arial" panose="020B0604020202020204" pitchFamily="34" charset="0"/>
              <a:buChar char="•"/>
            </a:pPr>
            <a:r>
              <a:rPr lang="en-IN" dirty="0"/>
              <a:t>Public : globally</a:t>
            </a:r>
          </a:p>
          <a:p>
            <a:pPr marL="285750" indent="-285750">
              <a:buFont typeface="Arial" panose="020B0604020202020204" pitchFamily="34" charset="0"/>
              <a:buChar char="•"/>
            </a:pPr>
            <a:endParaRPr lang="en-IN" dirty="0"/>
          </a:p>
          <a:p>
            <a:r>
              <a:rPr lang="en-IN" dirty="0"/>
              <a:t>Services in cloud:</a:t>
            </a:r>
          </a:p>
          <a:p>
            <a:r>
              <a:rPr lang="en-IN" dirty="0"/>
              <a:t>1.Saas</a:t>
            </a:r>
          </a:p>
          <a:p>
            <a:r>
              <a:rPr lang="en-IN" dirty="0"/>
              <a:t>2.Pass</a:t>
            </a:r>
          </a:p>
          <a:p>
            <a:r>
              <a:rPr lang="en-IN" dirty="0"/>
              <a:t>3.Iaas</a:t>
            </a:r>
          </a:p>
          <a:p>
            <a:endParaRPr lang="en-IN" dirty="0"/>
          </a:p>
          <a:p>
            <a:pPr marL="285750" indent="-285750">
              <a:buFont typeface="Wingdings" panose="05000000000000000000" pitchFamily="2" charset="2"/>
              <a:buChar char="v"/>
            </a:pPr>
            <a:endParaRPr lang="en-IN" dirty="0"/>
          </a:p>
        </p:txBody>
      </p:sp>
    </p:spTree>
    <p:extLst>
      <p:ext uri="{BB962C8B-B14F-4D97-AF65-F5344CB8AC3E}">
        <p14:creationId xmlns:p14="http://schemas.microsoft.com/office/powerpoint/2010/main" val="40475365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IaaS vs. PaaS vs. SaaS - Differences, Examples and Diagram | LeanIX">
            <a:extLst>
              <a:ext uri="{FF2B5EF4-FFF2-40B4-BE49-F238E27FC236}">
                <a16:creationId xmlns:a16="http://schemas.microsoft.com/office/drawing/2014/main" id="{C8ED867B-9FC6-D2BD-45D1-74C4B71E40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6316" y="279134"/>
            <a:ext cx="7363326" cy="5861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451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047ED15-807A-3E97-E6AA-473D254FDD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9389" y="1852516"/>
            <a:ext cx="11194182" cy="4124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625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Day 10-13</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36457973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2124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7F792-6479-4366-B19F-8FA16DAB12C7}"/>
              </a:ext>
            </a:extLst>
          </p:cNvPr>
          <p:cNvSpPr>
            <a:spLocks noGrp="1"/>
          </p:cNvSpPr>
          <p:nvPr>
            <p:ph type="title"/>
          </p:nvPr>
        </p:nvSpPr>
        <p:spPr/>
        <p:txBody>
          <a:bodyPr/>
          <a:lstStyle/>
          <a:p>
            <a:r>
              <a:rPr lang="en-IN" dirty="0" err="1"/>
              <a:t>Devops</a:t>
            </a:r>
            <a:endParaRPr lang="en-IN" dirty="0"/>
          </a:p>
        </p:txBody>
      </p:sp>
      <p:sp>
        <p:nvSpPr>
          <p:cNvPr id="4" name="Content Placeholder 3">
            <a:extLst>
              <a:ext uri="{FF2B5EF4-FFF2-40B4-BE49-F238E27FC236}">
                <a16:creationId xmlns:a16="http://schemas.microsoft.com/office/drawing/2014/main" id="{EA43C524-9F93-59A1-E947-5AB5060E9454}"/>
              </a:ext>
            </a:extLst>
          </p:cNvPr>
          <p:cNvSpPr>
            <a:spLocks noGrp="1"/>
          </p:cNvSpPr>
          <p:nvPr>
            <p:ph idx="1"/>
          </p:nvPr>
        </p:nvSpPr>
        <p:spPr>
          <a:xfrm>
            <a:off x="1097280" y="1896329"/>
            <a:ext cx="10058400" cy="3972764"/>
          </a:xfrm>
        </p:spPr>
        <p:txBody>
          <a:bodyPr>
            <a:noAutofit/>
          </a:bodyPr>
          <a:lstStyle/>
          <a:p>
            <a:pPr algn="l">
              <a:buFont typeface="+mj-lt"/>
              <a:buAutoNum type="arabicPeriod"/>
            </a:pPr>
            <a:r>
              <a:rPr lang="en-US" sz="1200" b="1" i="0" dirty="0">
                <a:solidFill>
                  <a:schemeClr val="tx1"/>
                </a:solidFill>
                <a:effectLst/>
                <a:latin typeface="Arial" panose="020B0604020202020204" pitchFamily="34" charset="0"/>
                <a:cs typeface="Arial" panose="020B0604020202020204" pitchFamily="34" charset="0"/>
              </a:rPr>
              <a:t>Plan</a:t>
            </a:r>
            <a:r>
              <a:rPr lang="en-US" sz="1200" b="0" i="0" dirty="0">
                <a:solidFill>
                  <a:schemeClr val="tx1"/>
                </a:solidFill>
                <a:effectLst/>
                <a:latin typeface="Arial" panose="020B0604020202020204" pitchFamily="34" charset="0"/>
                <a:cs typeface="Arial" panose="020B0604020202020204" pitchFamily="34" charset="0"/>
              </a:rPr>
              <a:t>: Define project goals, requirements, and tasks. Collaborate on design and architecture, creating a clear roadmap for development.</a:t>
            </a:r>
          </a:p>
          <a:p>
            <a:pPr algn="l">
              <a:buFont typeface="+mj-lt"/>
              <a:buAutoNum type="arabicPeriod"/>
            </a:pPr>
            <a:r>
              <a:rPr lang="en-US" sz="1200" b="1" i="0" dirty="0">
                <a:solidFill>
                  <a:schemeClr val="tx1"/>
                </a:solidFill>
                <a:effectLst/>
                <a:latin typeface="Arial" panose="020B0604020202020204" pitchFamily="34" charset="0"/>
                <a:cs typeface="Arial" panose="020B0604020202020204" pitchFamily="34" charset="0"/>
              </a:rPr>
              <a:t>Code</a:t>
            </a:r>
            <a:r>
              <a:rPr lang="en-US" sz="1200" b="0" i="0" dirty="0">
                <a:solidFill>
                  <a:schemeClr val="tx1"/>
                </a:solidFill>
                <a:effectLst/>
                <a:latin typeface="Arial" panose="020B0604020202020204" pitchFamily="34" charset="0"/>
                <a:cs typeface="Arial" panose="020B0604020202020204" pitchFamily="34" charset="0"/>
              </a:rPr>
              <a:t>: Developers write, review, and test code, using version control systems to manage changes and maintain codebase integrity.</a:t>
            </a:r>
          </a:p>
          <a:p>
            <a:pPr algn="l">
              <a:buFont typeface="+mj-lt"/>
              <a:buAutoNum type="arabicPeriod"/>
            </a:pPr>
            <a:r>
              <a:rPr lang="en-US" sz="1200" b="1" i="0" dirty="0">
                <a:solidFill>
                  <a:schemeClr val="tx1"/>
                </a:solidFill>
                <a:effectLst/>
                <a:latin typeface="Arial" panose="020B0604020202020204" pitchFamily="34" charset="0"/>
                <a:cs typeface="Arial" panose="020B0604020202020204" pitchFamily="34" charset="0"/>
              </a:rPr>
              <a:t>Build</a:t>
            </a:r>
            <a:r>
              <a:rPr lang="en-US" sz="1200" b="0" i="0" dirty="0">
                <a:solidFill>
                  <a:schemeClr val="tx1"/>
                </a:solidFill>
                <a:effectLst/>
                <a:latin typeface="Arial" panose="020B0604020202020204" pitchFamily="34" charset="0"/>
                <a:cs typeface="Arial" panose="020B0604020202020204" pitchFamily="34" charset="0"/>
              </a:rPr>
              <a:t>: Automated build processes compile, package, and generate deployable artifacts from source code, ensuring consistency and reproducibility.</a:t>
            </a:r>
          </a:p>
          <a:p>
            <a:pPr algn="l">
              <a:buFont typeface="+mj-lt"/>
              <a:buAutoNum type="arabicPeriod"/>
            </a:pPr>
            <a:r>
              <a:rPr lang="en-US" sz="1200" b="1" i="0" dirty="0">
                <a:solidFill>
                  <a:schemeClr val="tx1"/>
                </a:solidFill>
                <a:effectLst/>
                <a:latin typeface="Arial" panose="020B0604020202020204" pitchFamily="34" charset="0"/>
                <a:cs typeface="Arial" panose="020B0604020202020204" pitchFamily="34" charset="0"/>
              </a:rPr>
              <a:t>Test</a:t>
            </a:r>
            <a:r>
              <a:rPr lang="en-US" sz="1200" b="0" i="0" dirty="0">
                <a:solidFill>
                  <a:schemeClr val="tx1"/>
                </a:solidFill>
                <a:effectLst/>
                <a:latin typeface="Arial" panose="020B0604020202020204" pitchFamily="34" charset="0"/>
                <a:cs typeface="Arial" panose="020B0604020202020204" pitchFamily="34" charset="0"/>
              </a:rPr>
              <a:t>: Automated testing validates code functionality, performance, and security. Continuous testing identifies and rectifies issues early in the development lifecycle.</a:t>
            </a:r>
          </a:p>
          <a:p>
            <a:pPr algn="l">
              <a:buFont typeface="+mj-lt"/>
              <a:buAutoNum type="arabicPeriod"/>
            </a:pPr>
            <a:r>
              <a:rPr lang="en-US" sz="1200" b="1" i="0" dirty="0">
                <a:solidFill>
                  <a:schemeClr val="tx1"/>
                </a:solidFill>
                <a:effectLst/>
                <a:latin typeface="Arial" panose="020B0604020202020204" pitchFamily="34" charset="0"/>
                <a:cs typeface="Arial" panose="020B0604020202020204" pitchFamily="34" charset="0"/>
              </a:rPr>
              <a:t>Integrate</a:t>
            </a:r>
            <a:r>
              <a:rPr lang="en-US" sz="1200" b="0" i="0" dirty="0">
                <a:solidFill>
                  <a:schemeClr val="tx1"/>
                </a:solidFill>
                <a:effectLst/>
                <a:latin typeface="Arial" panose="020B0604020202020204" pitchFamily="34" charset="0"/>
                <a:cs typeface="Arial" panose="020B0604020202020204" pitchFamily="34" charset="0"/>
              </a:rPr>
              <a:t>: Regularly integrate code changes into a shared repository. Continuous integration detects integration problems promptly, fostering a stable codebase.</a:t>
            </a:r>
          </a:p>
          <a:p>
            <a:pPr algn="l">
              <a:buFont typeface="+mj-lt"/>
              <a:buAutoNum type="arabicPeriod"/>
            </a:pPr>
            <a:r>
              <a:rPr lang="en-US" sz="1200" b="1" i="0" dirty="0">
                <a:solidFill>
                  <a:schemeClr val="tx1"/>
                </a:solidFill>
                <a:effectLst/>
                <a:latin typeface="Arial" panose="020B0604020202020204" pitchFamily="34" charset="0"/>
                <a:cs typeface="Arial" panose="020B0604020202020204" pitchFamily="34" charset="0"/>
              </a:rPr>
              <a:t>Deploy</a:t>
            </a:r>
            <a:r>
              <a:rPr lang="en-US" sz="1200" b="0" i="0" dirty="0">
                <a:solidFill>
                  <a:schemeClr val="tx1"/>
                </a:solidFill>
                <a:effectLst/>
                <a:latin typeface="Arial" panose="020B0604020202020204" pitchFamily="34" charset="0"/>
                <a:cs typeface="Arial" panose="020B0604020202020204" pitchFamily="34" charset="0"/>
              </a:rPr>
              <a:t>: Automated deployment releases code to various environments, reducing manual errors and ensuring consistency between development and production.</a:t>
            </a:r>
          </a:p>
          <a:p>
            <a:pPr algn="l">
              <a:buFont typeface="+mj-lt"/>
              <a:buAutoNum type="arabicPeriod"/>
            </a:pPr>
            <a:r>
              <a:rPr lang="en-US" sz="1200" b="1" i="0" dirty="0">
                <a:solidFill>
                  <a:schemeClr val="tx1"/>
                </a:solidFill>
                <a:effectLst/>
                <a:latin typeface="Arial" panose="020B0604020202020204" pitchFamily="34" charset="0"/>
                <a:cs typeface="Arial" panose="020B0604020202020204" pitchFamily="34" charset="0"/>
              </a:rPr>
              <a:t>Monitor</a:t>
            </a:r>
            <a:r>
              <a:rPr lang="en-US" sz="1200" b="0" i="0" dirty="0">
                <a:solidFill>
                  <a:schemeClr val="tx1"/>
                </a:solidFill>
                <a:effectLst/>
                <a:latin typeface="Arial" panose="020B0604020202020204" pitchFamily="34" charset="0"/>
                <a:cs typeface="Arial" panose="020B0604020202020204" pitchFamily="34" charset="0"/>
              </a:rPr>
              <a:t>: Continuous monitoring and logging track application performance, detect anomalies, and provide insights for proactive issue resolution.</a:t>
            </a:r>
          </a:p>
          <a:p>
            <a:pPr algn="l">
              <a:buFont typeface="+mj-lt"/>
              <a:buAutoNum type="arabicPeriod"/>
            </a:pPr>
            <a:r>
              <a:rPr lang="en-US" sz="1200" b="1" i="0" dirty="0">
                <a:solidFill>
                  <a:schemeClr val="tx1"/>
                </a:solidFill>
                <a:effectLst/>
                <a:latin typeface="Arial" panose="020B0604020202020204" pitchFamily="34" charset="0"/>
                <a:cs typeface="Arial" panose="020B0604020202020204" pitchFamily="34" charset="0"/>
              </a:rPr>
              <a:t>Operate</a:t>
            </a:r>
            <a:r>
              <a:rPr lang="en-US" sz="1200" b="0" i="0" dirty="0">
                <a:solidFill>
                  <a:schemeClr val="tx1"/>
                </a:solidFill>
                <a:effectLst/>
                <a:latin typeface="Arial" panose="020B0604020202020204" pitchFamily="34" charset="0"/>
                <a:cs typeface="Arial" panose="020B0604020202020204" pitchFamily="34" charset="0"/>
              </a:rPr>
              <a:t>: Operate and maintain the application in production. Automated management ensures scalability, availability, and efficient resource utilization.</a:t>
            </a:r>
          </a:p>
          <a:p>
            <a:pPr algn="l">
              <a:buFont typeface="+mj-lt"/>
              <a:buAutoNum type="arabicPeriod"/>
            </a:pPr>
            <a:r>
              <a:rPr lang="en-US" sz="1200" b="1" i="0" dirty="0">
                <a:solidFill>
                  <a:schemeClr val="tx1"/>
                </a:solidFill>
                <a:effectLst/>
                <a:latin typeface="Arial" panose="020B0604020202020204" pitchFamily="34" charset="0"/>
                <a:cs typeface="Arial" panose="020B0604020202020204" pitchFamily="34" charset="0"/>
              </a:rPr>
              <a:t>Feedback</a:t>
            </a:r>
            <a:r>
              <a:rPr lang="en-US" sz="1200" b="0" i="0" dirty="0">
                <a:solidFill>
                  <a:schemeClr val="tx1"/>
                </a:solidFill>
                <a:effectLst/>
                <a:latin typeface="Arial" panose="020B0604020202020204" pitchFamily="34" charset="0"/>
                <a:cs typeface="Arial" panose="020B0604020202020204" pitchFamily="34" charset="0"/>
              </a:rPr>
              <a:t>: Gather feedback from users and stakeholders to drive improvements and iterate on the development process.</a:t>
            </a:r>
          </a:p>
          <a:p>
            <a:pPr algn="l">
              <a:buFont typeface="+mj-lt"/>
              <a:buAutoNum type="arabicPeriod"/>
            </a:pPr>
            <a:r>
              <a:rPr lang="en-US" sz="1200" b="1" i="0" dirty="0">
                <a:solidFill>
                  <a:schemeClr val="tx1"/>
                </a:solidFill>
                <a:effectLst/>
                <a:latin typeface="Arial" panose="020B0604020202020204" pitchFamily="34" charset="0"/>
                <a:cs typeface="Arial" panose="020B0604020202020204" pitchFamily="34" charset="0"/>
              </a:rPr>
              <a:t>Optimize</a:t>
            </a:r>
            <a:r>
              <a:rPr lang="en-US" sz="1200" b="0" i="0" dirty="0">
                <a:solidFill>
                  <a:schemeClr val="tx1"/>
                </a:solidFill>
                <a:effectLst/>
                <a:latin typeface="Arial" panose="020B0604020202020204" pitchFamily="34" charset="0"/>
                <a:cs typeface="Arial" panose="020B0604020202020204" pitchFamily="34" charset="0"/>
              </a:rPr>
              <a:t>: Continuously refine processes and tools based on feedback and performance data, aiming for efficient and reliable software delivery.</a:t>
            </a:r>
          </a:p>
          <a:p>
            <a:endParaRPr lang="en-IN" sz="1200" dirty="0">
              <a:solidFill>
                <a:schemeClr val="tx1"/>
              </a:solidFill>
              <a:latin typeface="Arial" panose="020B0604020202020204" pitchFamily="34" charset="0"/>
              <a:cs typeface="Arial" panose="020B0604020202020204" pitchFamily="34" charset="0"/>
            </a:endParaRPr>
          </a:p>
        </p:txBody>
      </p:sp>
      <p:pic>
        <p:nvPicPr>
          <p:cNvPr id="25602" name="Picture 2" descr="DevOps toolchain - Wikipedia">
            <a:extLst>
              <a:ext uri="{FF2B5EF4-FFF2-40B4-BE49-F238E27FC236}">
                <a16:creationId xmlns:a16="http://schemas.microsoft.com/office/drawing/2014/main" id="{6273CF1D-C6AD-286B-0354-F24B9BA9A7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8573" y="127635"/>
            <a:ext cx="2838450"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161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E741A-4B5C-A2DE-BF2C-4990946DF1B0}"/>
              </a:ext>
            </a:extLst>
          </p:cNvPr>
          <p:cNvSpPr>
            <a:spLocks noGrp="1"/>
          </p:cNvSpPr>
          <p:nvPr>
            <p:ph type="title"/>
          </p:nvPr>
        </p:nvSpPr>
        <p:spPr/>
        <p:txBody>
          <a:bodyPr/>
          <a:lstStyle/>
          <a:p>
            <a:r>
              <a:rPr lang="en-IN" dirty="0"/>
              <a:t>Docker commands</a:t>
            </a:r>
          </a:p>
        </p:txBody>
      </p:sp>
      <p:sp>
        <p:nvSpPr>
          <p:cNvPr id="3" name="Content Placeholder 2">
            <a:extLst>
              <a:ext uri="{FF2B5EF4-FFF2-40B4-BE49-F238E27FC236}">
                <a16:creationId xmlns:a16="http://schemas.microsoft.com/office/drawing/2014/main" id="{341B4851-C188-7AF8-9FDB-503FAF6BA944}"/>
              </a:ext>
            </a:extLst>
          </p:cNvPr>
          <p:cNvSpPr>
            <a:spLocks noGrp="1"/>
          </p:cNvSpPr>
          <p:nvPr>
            <p:ph idx="1"/>
          </p:nvPr>
        </p:nvSpPr>
        <p:spPr/>
        <p:txBody>
          <a:bodyPr/>
          <a:lstStyle/>
          <a:p>
            <a:r>
              <a:rPr lang="en-IN" dirty="0"/>
              <a:t>Docker container: runtime environment used for shipping the application </a:t>
            </a:r>
          </a:p>
          <a:p>
            <a:r>
              <a:rPr lang="en-IN" dirty="0"/>
              <a:t>Docker file: set of instruction </a:t>
            </a:r>
          </a:p>
          <a:p>
            <a:r>
              <a:rPr lang="en-IN" dirty="0"/>
              <a:t>Docker image :ready to use software(template)</a:t>
            </a:r>
          </a:p>
          <a:p>
            <a:r>
              <a:rPr lang="en-IN" dirty="0"/>
              <a:t>Docker Client : interact with docker</a:t>
            </a:r>
          </a:p>
          <a:p>
            <a:r>
              <a:rPr lang="en-IN" dirty="0"/>
              <a:t>Docker host : server used to run container</a:t>
            </a:r>
          </a:p>
          <a:p>
            <a:r>
              <a:rPr lang="en-IN" dirty="0"/>
              <a:t>Docker hub : world largest library and community for container images.</a:t>
            </a:r>
          </a:p>
          <a:p>
            <a:endParaRPr lang="en-IN" dirty="0"/>
          </a:p>
        </p:txBody>
      </p:sp>
    </p:spTree>
    <p:extLst>
      <p:ext uri="{BB962C8B-B14F-4D97-AF65-F5344CB8AC3E}">
        <p14:creationId xmlns:p14="http://schemas.microsoft.com/office/powerpoint/2010/main" val="3815647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What's the difference between agile, CI/CD, and DevOps? | Synopsys">
            <a:extLst>
              <a:ext uri="{FF2B5EF4-FFF2-40B4-BE49-F238E27FC236}">
                <a16:creationId xmlns:a16="http://schemas.microsoft.com/office/drawing/2014/main" id="{D82BB293-A022-C5C0-645A-E8AD4D0FB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1652588"/>
            <a:ext cx="8058150" cy="355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7425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CI/CD Definition, Process, Benefits, and Best Practices">
            <a:extLst>
              <a:ext uri="{FF2B5EF4-FFF2-40B4-BE49-F238E27FC236}">
                <a16:creationId xmlns:a16="http://schemas.microsoft.com/office/drawing/2014/main" id="{E4FB5509-0071-6DEB-4A7E-459876CE6E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6999" y="0"/>
            <a:ext cx="8036293" cy="63526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329D16C-05CE-26E5-BF1A-7E17A4CD8829}"/>
              </a:ext>
            </a:extLst>
          </p:cNvPr>
          <p:cNvPicPr>
            <a:picLocks noChangeAspect="1"/>
          </p:cNvPicPr>
          <p:nvPr/>
        </p:nvPicPr>
        <p:blipFill>
          <a:blip r:embed="rId3"/>
          <a:stretch>
            <a:fillRect/>
          </a:stretch>
        </p:blipFill>
        <p:spPr>
          <a:xfrm>
            <a:off x="8474022" y="0"/>
            <a:ext cx="2101958" cy="692186"/>
          </a:xfrm>
          <a:prstGeom prst="rect">
            <a:avLst/>
          </a:prstGeom>
        </p:spPr>
      </p:pic>
    </p:spTree>
    <p:extLst>
      <p:ext uri="{BB962C8B-B14F-4D97-AF65-F5344CB8AC3E}">
        <p14:creationId xmlns:p14="http://schemas.microsoft.com/office/powerpoint/2010/main" val="5630963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93D4-3094-9FC1-CAA8-7844D8E7B234}"/>
              </a:ext>
            </a:extLst>
          </p:cNvPr>
          <p:cNvSpPr>
            <a:spLocks noGrp="1"/>
          </p:cNvSpPr>
          <p:nvPr>
            <p:ph type="title"/>
          </p:nvPr>
        </p:nvSpPr>
        <p:spPr/>
        <p:txBody>
          <a:bodyPr/>
          <a:lstStyle/>
          <a:p>
            <a:r>
              <a:rPr lang="en-IN" dirty="0"/>
              <a:t>Jira</a:t>
            </a:r>
          </a:p>
        </p:txBody>
      </p:sp>
      <p:sp>
        <p:nvSpPr>
          <p:cNvPr id="3" name="TextBox 2">
            <a:extLst>
              <a:ext uri="{FF2B5EF4-FFF2-40B4-BE49-F238E27FC236}">
                <a16:creationId xmlns:a16="http://schemas.microsoft.com/office/drawing/2014/main" id="{AD0D454E-02C9-2188-E07B-62A15EA2EFAC}"/>
              </a:ext>
            </a:extLst>
          </p:cNvPr>
          <p:cNvSpPr txBox="1"/>
          <p:nvPr/>
        </p:nvSpPr>
        <p:spPr>
          <a:xfrm>
            <a:off x="741145" y="2050181"/>
            <a:ext cx="8460607" cy="1754326"/>
          </a:xfrm>
          <a:prstGeom prst="rect">
            <a:avLst/>
          </a:prstGeom>
          <a:noFill/>
        </p:spPr>
        <p:txBody>
          <a:bodyPr wrap="square" rtlCol="0">
            <a:spAutoFit/>
          </a:bodyPr>
          <a:lstStyle/>
          <a:p>
            <a:pPr algn="l"/>
            <a:r>
              <a:rPr lang="en-US" b="0" i="0" dirty="0">
                <a:solidFill>
                  <a:srgbClr val="333333"/>
                </a:solidFill>
                <a:effectLst/>
                <a:latin typeface="Livvic" panose="020F0502020204030204" pitchFamily="2" charset="0"/>
              </a:rPr>
              <a:t>The JIRA platform is currently offered in three variations;</a:t>
            </a:r>
          </a:p>
          <a:p>
            <a:pPr algn="l">
              <a:buFont typeface="Arial" panose="020B0604020202020204" pitchFamily="34" charset="0"/>
              <a:buChar char="•"/>
            </a:pPr>
            <a:r>
              <a:rPr lang="en-US" b="0" i="0" dirty="0">
                <a:solidFill>
                  <a:srgbClr val="333333"/>
                </a:solidFill>
                <a:effectLst/>
                <a:latin typeface="Livvic" panose="020F0502020204030204" pitchFamily="2" charset="0"/>
              </a:rPr>
              <a:t>JIRA Core – a standard project management platform</a:t>
            </a:r>
          </a:p>
          <a:p>
            <a:pPr algn="l">
              <a:buFont typeface="Arial" panose="020B0604020202020204" pitchFamily="34" charset="0"/>
              <a:buChar char="•"/>
            </a:pPr>
            <a:r>
              <a:rPr lang="en-US" b="0" i="0" dirty="0">
                <a:solidFill>
                  <a:srgbClr val="333333"/>
                </a:solidFill>
                <a:effectLst/>
                <a:latin typeface="Livvic" panose="020F0502020204030204" pitchFamily="2" charset="0"/>
              </a:rPr>
              <a:t>JIRA Software – the standard project management platform with additional Agile features and functions</a:t>
            </a:r>
          </a:p>
          <a:p>
            <a:pPr algn="l">
              <a:buFont typeface="Arial" panose="020B0604020202020204" pitchFamily="34" charset="0"/>
              <a:buChar char="•"/>
            </a:pPr>
            <a:r>
              <a:rPr lang="en-US" b="0" i="0" dirty="0">
                <a:solidFill>
                  <a:srgbClr val="333333"/>
                </a:solidFill>
                <a:effectLst/>
                <a:latin typeface="Livvic" panose="020F0502020204030204" pitchFamily="2" charset="0"/>
              </a:rPr>
              <a:t>JIRA Service Desk – used primarily by IT professionals or users of service desks </a:t>
            </a:r>
          </a:p>
          <a:p>
            <a:endParaRPr lang="en-IN" dirty="0"/>
          </a:p>
        </p:txBody>
      </p:sp>
      <p:pic>
        <p:nvPicPr>
          <p:cNvPr id="28674" name="Picture 2" descr="JIRA vs Confluence | Comparision Between Confluence &amp; JIRA">
            <a:extLst>
              <a:ext uri="{FF2B5EF4-FFF2-40B4-BE49-F238E27FC236}">
                <a16:creationId xmlns:a16="http://schemas.microsoft.com/office/drawing/2014/main" id="{101A1A5C-E2D0-80D0-5744-746764CAE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2837" y="3669752"/>
            <a:ext cx="7948613" cy="305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091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Thank you lettering Vectors &amp; Illustrations for Free Download | Freepik">
            <a:extLst>
              <a:ext uri="{FF2B5EF4-FFF2-40B4-BE49-F238E27FC236}">
                <a16:creationId xmlns:a16="http://schemas.microsoft.com/office/drawing/2014/main" id="{74750278-0D5A-6F5E-AAC1-EF7AAE3786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912" y="1692767"/>
            <a:ext cx="8354727" cy="3472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253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26EFE8-0DFA-1E44-24C2-266BD14BA5D7}"/>
              </a:ext>
            </a:extLst>
          </p:cNvPr>
          <p:cNvSpPr>
            <a:spLocks noGrp="1"/>
          </p:cNvSpPr>
          <p:nvPr>
            <p:ph type="title"/>
          </p:nvPr>
        </p:nvSpPr>
        <p:spPr/>
        <p:txBody>
          <a:bodyPr/>
          <a:lstStyle/>
          <a:p>
            <a:r>
              <a:rPr lang="en-IN" dirty="0"/>
              <a:t>oops</a:t>
            </a:r>
          </a:p>
        </p:txBody>
      </p:sp>
      <p:sp>
        <p:nvSpPr>
          <p:cNvPr id="7" name="Content Placeholder 6">
            <a:extLst>
              <a:ext uri="{FF2B5EF4-FFF2-40B4-BE49-F238E27FC236}">
                <a16:creationId xmlns:a16="http://schemas.microsoft.com/office/drawing/2014/main" id="{A7E1B7E0-E60C-9BB0-8F06-9B5FD822F191}"/>
              </a:ext>
            </a:extLst>
          </p:cNvPr>
          <p:cNvSpPr>
            <a:spLocks noGrp="1"/>
          </p:cNvSpPr>
          <p:nvPr>
            <p:ph idx="1"/>
          </p:nvPr>
        </p:nvSpPr>
        <p:spPr/>
        <p:txBody>
          <a:bodyPr>
            <a:normAutofit fontScale="92500" lnSpcReduction="20000"/>
          </a:bodyPr>
          <a:lstStyle/>
          <a:p>
            <a:pPr algn="just"/>
            <a:r>
              <a:rPr lang="en-US" b="1" i="0" dirty="0">
                <a:solidFill>
                  <a:srgbClr val="333333"/>
                </a:solidFill>
                <a:effectLst/>
                <a:latin typeface="inter-bold"/>
              </a:rPr>
              <a:t>Object</a:t>
            </a:r>
            <a:r>
              <a:rPr lang="en-US" b="0" i="0" dirty="0">
                <a:solidFill>
                  <a:srgbClr val="333333"/>
                </a:solidFill>
                <a:effectLst/>
                <a:latin typeface="inter-regular"/>
              </a:rPr>
              <a:t> means a real-world entity such as a pen, chair, table, computer, watch, etc. </a:t>
            </a:r>
            <a:r>
              <a:rPr lang="en-US" b="1" i="0" dirty="0">
                <a:solidFill>
                  <a:srgbClr val="333333"/>
                </a:solidFill>
                <a:effectLst/>
                <a:latin typeface="inter-bold"/>
              </a:rPr>
              <a:t>Object-Oriented Programming</a:t>
            </a:r>
            <a:r>
              <a:rPr lang="en-US" b="0" i="0" dirty="0">
                <a:solidFill>
                  <a:srgbClr val="333333"/>
                </a:solidFill>
                <a:effectLst/>
                <a:latin typeface="inter-regular"/>
              </a:rPr>
              <a:t> is design software on real world objects.</a:t>
            </a:r>
          </a:p>
          <a:p>
            <a:pPr algn="just"/>
            <a:r>
              <a:rPr lang="en-US" b="0" i="0" dirty="0">
                <a:solidFill>
                  <a:srgbClr val="333333"/>
                </a:solidFill>
                <a:effectLst/>
                <a:latin typeface="inter-regular"/>
              </a:rPr>
              <a:t>Solve real world problem</a:t>
            </a:r>
          </a:p>
          <a:p>
            <a:pPr algn="just">
              <a:buFont typeface="Arial" panose="020B0604020202020204" pitchFamily="34" charset="0"/>
              <a:buChar char="•"/>
            </a:pPr>
            <a:r>
              <a:rPr lang="en-IN" b="0" i="0" u="none" strike="noStrike" dirty="0">
                <a:solidFill>
                  <a:srgbClr val="008000"/>
                </a:solidFill>
                <a:effectLst/>
                <a:latin typeface="inter-regular"/>
              </a:rPr>
              <a:t>Object</a:t>
            </a:r>
            <a:endParaRPr lang="en-IN" b="0" i="0" dirty="0">
              <a:solidFill>
                <a:srgbClr val="000000"/>
              </a:solidFill>
              <a:effectLst/>
              <a:latin typeface="inter-regular"/>
            </a:endParaRPr>
          </a:p>
          <a:p>
            <a:pPr algn="just">
              <a:buFont typeface="Arial" panose="020B0604020202020204" pitchFamily="34" charset="0"/>
              <a:buChar char="•"/>
            </a:pPr>
            <a:r>
              <a:rPr lang="en-IN" b="0" i="0" u="none" strike="noStrike" dirty="0">
                <a:solidFill>
                  <a:srgbClr val="008000"/>
                </a:solidFill>
                <a:effectLst/>
                <a:latin typeface="inter-regular"/>
              </a:rPr>
              <a:t>Class</a:t>
            </a:r>
            <a:endParaRPr lang="en-IN" b="0" i="0" dirty="0">
              <a:solidFill>
                <a:srgbClr val="000000"/>
              </a:solidFill>
              <a:effectLst/>
              <a:latin typeface="inter-regular"/>
            </a:endParaRPr>
          </a:p>
          <a:p>
            <a:pPr algn="just">
              <a:buFont typeface="Arial" panose="020B0604020202020204" pitchFamily="34" charset="0"/>
              <a:buChar char="•"/>
            </a:pPr>
            <a:r>
              <a:rPr lang="en-IN" b="0" i="0" u="none" strike="noStrike" dirty="0">
                <a:solidFill>
                  <a:srgbClr val="008000"/>
                </a:solidFill>
                <a:effectLst/>
                <a:latin typeface="inter-regular"/>
              </a:rPr>
              <a:t>Inheritance</a:t>
            </a:r>
            <a:endParaRPr lang="en-IN" b="0" i="0" dirty="0">
              <a:solidFill>
                <a:srgbClr val="000000"/>
              </a:solidFill>
              <a:effectLst/>
              <a:latin typeface="inter-regular"/>
            </a:endParaRPr>
          </a:p>
          <a:p>
            <a:pPr algn="just">
              <a:buFont typeface="Arial" panose="020B0604020202020204" pitchFamily="34" charset="0"/>
              <a:buChar char="•"/>
            </a:pPr>
            <a:r>
              <a:rPr lang="en-IN" b="0" i="0" u="none" strike="noStrike" dirty="0">
                <a:solidFill>
                  <a:srgbClr val="008000"/>
                </a:solidFill>
                <a:effectLst/>
                <a:latin typeface="inter-regular"/>
              </a:rPr>
              <a:t>Polymorphism</a:t>
            </a:r>
            <a:endParaRPr lang="en-IN" b="0" i="0" dirty="0">
              <a:solidFill>
                <a:srgbClr val="000000"/>
              </a:solidFill>
              <a:effectLst/>
              <a:latin typeface="inter-regular"/>
            </a:endParaRPr>
          </a:p>
          <a:p>
            <a:pPr algn="just">
              <a:buFont typeface="Arial" panose="020B0604020202020204" pitchFamily="34" charset="0"/>
              <a:buChar char="•"/>
            </a:pPr>
            <a:r>
              <a:rPr lang="en-IN" b="0" i="0" u="none" strike="noStrike" dirty="0">
                <a:solidFill>
                  <a:srgbClr val="008000"/>
                </a:solidFill>
                <a:effectLst/>
                <a:latin typeface="inter-regular"/>
              </a:rPr>
              <a:t>Abstraction</a:t>
            </a:r>
            <a:endParaRPr lang="en-IN" b="0" i="0" dirty="0">
              <a:solidFill>
                <a:srgbClr val="000000"/>
              </a:solidFill>
              <a:effectLst/>
              <a:latin typeface="inter-regular"/>
            </a:endParaRPr>
          </a:p>
          <a:p>
            <a:pPr algn="just">
              <a:buFont typeface="Arial" panose="020B0604020202020204" pitchFamily="34" charset="0"/>
              <a:buChar char="•"/>
            </a:pPr>
            <a:r>
              <a:rPr lang="en-IN" b="0" i="0" u="none" strike="noStrike" dirty="0">
                <a:solidFill>
                  <a:srgbClr val="008000"/>
                </a:solidFill>
                <a:effectLst/>
                <a:latin typeface="inter-regular"/>
              </a:rPr>
              <a:t>Encapsulation</a:t>
            </a:r>
            <a:endParaRPr lang="en-IN" b="0" i="0" dirty="0">
              <a:solidFill>
                <a:srgbClr val="000000"/>
              </a:solidFill>
              <a:effectLst/>
              <a:latin typeface="inter-regular"/>
            </a:endParaRPr>
          </a:p>
          <a:p>
            <a:pPr>
              <a:buFont typeface="Wingdings" panose="05000000000000000000" pitchFamily="2" charset="2"/>
              <a:buChar char="v"/>
            </a:pPr>
            <a:endParaRPr lang="en-IN" dirty="0"/>
          </a:p>
        </p:txBody>
      </p:sp>
    </p:spTree>
    <p:extLst>
      <p:ext uri="{BB962C8B-B14F-4D97-AF65-F5344CB8AC3E}">
        <p14:creationId xmlns:p14="http://schemas.microsoft.com/office/powerpoint/2010/main" val="3783232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Java OOPs Concepts">
            <a:extLst>
              <a:ext uri="{FF2B5EF4-FFF2-40B4-BE49-F238E27FC236}">
                <a16:creationId xmlns:a16="http://schemas.microsoft.com/office/drawing/2014/main" id="{F733EAEA-A4EC-2A3D-BE5A-F06CF37C4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8257" y="1145257"/>
            <a:ext cx="7404383" cy="408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840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5186CB-2947-0B83-7895-DF4BB1FAA052}"/>
              </a:ext>
            </a:extLst>
          </p:cNvPr>
          <p:cNvSpPr txBox="1"/>
          <p:nvPr/>
        </p:nvSpPr>
        <p:spPr>
          <a:xfrm>
            <a:off x="1049154" y="952901"/>
            <a:ext cx="9221002" cy="4247317"/>
          </a:xfrm>
          <a:prstGeom prst="rect">
            <a:avLst/>
          </a:prstGeom>
          <a:noFill/>
        </p:spPr>
        <p:txBody>
          <a:bodyPr wrap="square" rtlCol="0">
            <a:spAutoFit/>
          </a:bodyPr>
          <a:lstStyle/>
          <a:p>
            <a:r>
              <a:rPr lang="en-IN" dirty="0"/>
              <a:t>Application Types</a:t>
            </a:r>
          </a:p>
          <a:p>
            <a:endParaRPr lang="en-IN" dirty="0"/>
          </a:p>
          <a:p>
            <a:pPr marL="285750" indent="-285750">
              <a:buFont typeface="Wingdings" panose="05000000000000000000" pitchFamily="2" charset="2"/>
              <a:buChar char="v"/>
            </a:pPr>
            <a:r>
              <a:rPr lang="en-IN" dirty="0"/>
              <a:t>Desktop application  </a:t>
            </a:r>
          </a:p>
          <a:p>
            <a:pPr marL="285750" indent="-285750">
              <a:buFont typeface="Wingdings" panose="05000000000000000000" pitchFamily="2" charset="2"/>
              <a:buChar char="Ø"/>
            </a:pPr>
            <a:r>
              <a:rPr lang="en-IN" dirty="0" err="1"/>
              <a:t>Notepad,msoffice</a:t>
            </a:r>
            <a:endParaRPr lang="en-IN" dirty="0"/>
          </a:p>
          <a:p>
            <a:pPr marL="285750" indent="-285750">
              <a:buFont typeface="Wingdings" panose="05000000000000000000" pitchFamily="2" charset="2"/>
              <a:buChar char="Ø"/>
            </a:pPr>
            <a:r>
              <a:rPr lang="en-IN" dirty="0"/>
              <a:t>Without internet</a:t>
            </a:r>
          </a:p>
          <a:p>
            <a:pPr marL="285750" indent="-285750">
              <a:buFont typeface="Wingdings" panose="05000000000000000000" pitchFamily="2" charset="2"/>
              <a:buChar char="Ø"/>
            </a:pPr>
            <a:r>
              <a:rPr lang="en-IN" dirty="0"/>
              <a:t>Data cannot be changed</a:t>
            </a:r>
          </a:p>
          <a:p>
            <a:pPr marL="285750" indent="-285750">
              <a:buFont typeface="Wingdings" panose="05000000000000000000" pitchFamily="2" charset="2"/>
              <a:buChar char="Ø"/>
            </a:pPr>
            <a:r>
              <a:rPr lang="en-IN" dirty="0"/>
              <a:t>Do </a:t>
            </a:r>
            <a:r>
              <a:rPr lang="en-IN" dirty="0" err="1"/>
              <a:t>maintainance</a:t>
            </a:r>
            <a:r>
              <a:rPr lang="en-IN" dirty="0"/>
              <a:t>(antivirus)</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v"/>
            </a:pPr>
            <a:r>
              <a:rPr lang="en-IN" dirty="0"/>
              <a:t>Web Application</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Ø"/>
            </a:pPr>
            <a:r>
              <a:rPr lang="en-IN" dirty="0"/>
              <a:t>Static: content same </a:t>
            </a:r>
            <a:r>
              <a:rPr lang="en-IN" dirty="0" err="1"/>
              <a:t>eg</a:t>
            </a:r>
            <a:r>
              <a:rPr lang="en-IN" dirty="0"/>
              <a:t> college website</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Dynamic: content changes based on users </a:t>
            </a:r>
            <a:r>
              <a:rPr lang="en-IN" dirty="0" err="1"/>
              <a:t>eg.</a:t>
            </a:r>
            <a:r>
              <a:rPr lang="en-IN" dirty="0"/>
              <a:t> </a:t>
            </a:r>
            <a:r>
              <a:rPr lang="en-IN" dirty="0" err="1"/>
              <a:t>youtube</a:t>
            </a:r>
            <a:endParaRPr lang="en-IN" dirty="0"/>
          </a:p>
        </p:txBody>
      </p:sp>
    </p:spTree>
    <p:extLst>
      <p:ext uri="{BB962C8B-B14F-4D97-AF65-F5344CB8AC3E}">
        <p14:creationId xmlns:p14="http://schemas.microsoft.com/office/powerpoint/2010/main" val="4272395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74E6-3AF3-53A0-19A3-34B240298C93}"/>
              </a:ext>
            </a:extLst>
          </p:cNvPr>
          <p:cNvSpPr>
            <a:spLocks noGrp="1"/>
          </p:cNvSpPr>
          <p:nvPr>
            <p:ph type="title"/>
          </p:nvPr>
        </p:nvSpPr>
        <p:spPr/>
        <p:txBody>
          <a:bodyPr/>
          <a:lstStyle/>
          <a:p>
            <a:r>
              <a:rPr lang="en-IN" dirty="0"/>
              <a:t>SDLC STAGES</a:t>
            </a:r>
          </a:p>
        </p:txBody>
      </p:sp>
      <p:pic>
        <p:nvPicPr>
          <p:cNvPr id="4098" name="Picture 2" descr="SDLC - Software Development Life Cycle - javatpoint">
            <a:extLst>
              <a:ext uri="{FF2B5EF4-FFF2-40B4-BE49-F238E27FC236}">
                <a16:creationId xmlns:a16="http://schemas.microsoft.com/office/drawing/2014/main" id="{CDD9FA22-976C-92C0-522D-D0DEF056B7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54647" y="2108200"/>
            <a:ext cx="5837993"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737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17205-001C-B849-6333-BFC863998A19}"/>
              </a:ext>
            </a:extLst>
          </p:cNvPr>
          <p:cNvSpPr>
            <a:spLocks noGrp="1"/>
          </p:cNvSpPr>
          <p:nvPr>
            <p:ph type="title"/>
          </p:nvPr>
        </p:nvSpPr>
        <p:spPr/>
        <p:txBody>
          <a:bodyPr/>
          <a:lstStyle/>
          <a:p>
            <a:r>
              <a:rPr lang="en-IN" dirty="0"/>
              <a:t>Waterfall Model</a:t>
            </a:r>
          </a:p>
        </p:txBody>
      </p:sp>
      <p:pic>
        <p:nvPicPr>
          <p:cNvPr id="5122" name="Picture 2" descr="SDLC Waterfall Model">
            <a:extLst>
              <a:ext uri="{FF2B5EF4-FFF2-40B4-BE49-F238E27FC236}">
                <a16:creationId xmlns:a16="http://schemas.microsoft.com/office/drawing/2014/main" id="{6B786FE3-F717-98A7-6513-9635571361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7019" y="2608713"/>
            <a:ext cx="7757961"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375771"/>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{FACD6DB8-2ABE-4F16-A0D6-BD0823FA0FD8}tf11437505_win32</Template>
  <TotalTime>141</TotalTime>
  <Words>1529</Words>
  <Application>Microsoft Office PowerPoint</Application>
  <PresentationFormat>Widescreen</PresentationFormat>
  <Paragraphs>180</Paragraphs>
  <Slides>46</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46</vt:i4>
      </vt:variant>
    </vt:vector>
  </HeadingPairs>
  <TitlesOfParts>
    <vt:vector size="60" baseType="lpstr">
      <vt:lpstr>-apple-system</vt:lpstr>
      <vt:lpstr>Arial</vt:lpstr>
      <vt:lpstr>Calibri</vt:lpstr>
      <vt:lpstr>Georgia Pro Cond Light</vt:lpstr>
      <vt:lpstr>inherit</vt:lpstr>
      <vt:lpstr>inter-bold</vt:lpstr>
      <vt:lpstr>inter-regular</vt:lpstr>
      <vt:lpstr>lato</vt:lpstr>
      <vt:lpstr>Livvic</vt:lpstr>
      <vt:lpstr>neue-haas-grotesk-display</vt:lpstr>
      <vt:lpstr>Source Code Pro</vt:lpstr>
      <vt:lpstr>Speak Pro</vt:lpstr>
      <vt:lpstr>Wingdings</vt:lpstr>
      <vt:lpstr>RetrospectVTI</vt:lpstr>
      <vt:lpstr>Foundation Bootcamp  Telstra</vt:lpstr>
      <vt:lpstr>Day 1-3</vt:lpstr>
      <vt:lpstr>DAY-1</vt:lpstr>
      <vt:lpstr>PowerPoint Presentation</vt:lpstr>
      <vt:lpstr>oops</vt:lpstr>
      <vt:lpstr>PowerPoint Presentation</vt:lpstr>
      <vt:lpstr>PowerPoint Presentation</vt:lpstr>
      <vt:lpstr>SDLC STAGES</vt:lpstr>
      <vt:lpstr>Waterfall Model</vt:lpstr>
      <vt:lpstr>Agile Method</vt:lpstr>
      <vt:lpstr>PowerPoint Presentation</vt:lpstr>
      <vt:lpstr>GitHub (Add, commit, pull, push, branching)</vt:lpstr>
      <vt:lpstr>PowerPoint Presentation</vt:lpstr>
      <vt:lpstr>DBMS -Mysql</vt:lpstr>
      <vt:lpstr>PowerPoint Presentation</vt:lpstr>
      <vt:lpstr>PowerPoint Presentation</vt:lpstr>
      <vt:lpstr>NoSql -MongoDb</vt:lpstr>
      <vt:lpstr>PowerPoint Presentation</vt:lpstr>
      <vt:lpstr>PowerPoint Presentation</vt:lpstr>
      <vt:lpstr>PowerPoint Presentation</vt:lpstr>
      <vt:lpstr>Day 4-6</vt:lpstr>
      <vt:lpstr>Java compiler</vt:lpstr>
      <vt:lpstr>Features</vt:lpstr>
      <vt:lpstr>PowerPoint Presentation</vt:lpstr>
      <vt:lpstr>PowerPoint Presentation</vt:lpstr>
      <vt:lpstr>constructor</vt:lpstr>
      <vt:lpstr>inheritance</vt:lpstr>
      <vt:lpstr>Interface and abstract class</vt:lpstr>
      <vt:lpstr>Exception handling</vt:lpstr>
      <vt:lpstr>JAVA LoMBOK</vt:lpstr>
      <vt:lpstr>PowerPoint Presentation</vt:lpstr>
      <vt:lpstr>JAVA MAVEN</vt:lpstr>
      <vt:lpstr>PowerPoint Presentation</vt:lpstr>
      <vt:lpstr>Day 7-9</vt:lpstr>
      <vt:lpstr>Java junit</vt:lpstr>
      <vt:lpstr>PowerPoint Presentation</vt:lpstr>
      <vt:lpstr>Code quality </vt:lpstr>
      <vt:lpstr>Introduction to cloud</vt:lpstr>
      <vt:lpstr>PowerPoint Presentation</vt:lpstr>
      <vt:lpstr>Day 10-13</vt:lpstr>
      <vt:lpstr>Devops</vt:lpstr>
      <vt:lpstr>Docker commands</vt:lpstr>
      <vt:lpstr>PowerPoint Presentation</vt:lpstr>
      <vt:lpstr>PowerPoint Presentation</vt:lpstr>
      <vt:lpstr>Jira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Foundation Bootcamp  Telstra</dc:title>
  <dc:creator>Shubham Bhosale</dc:creator>
  <cp:lastModifiedBy>Shubham Bhosale</cp:lastModifiedBy>
  <cp:revision>5</cp:revision>
  <dcterms:created xsi:type="dcterms:W3CDTF">2023-08-13T05:10:08Z</dcterms:created>
  <dcterms:modified xsi:type="dcterms:W3CDTF">2023-08-13T07:31:36Z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